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6" r:id="rId2"/>
    <p:sldId id="342" r:id="rId3"/>
    <p:sldId id="334" r:id="rId4"/>
    <p:sldId id="335" r:id="rId5"/>
    <p:sldId id="336" r:id="rId6"/>
    <p:sldId id="339" r:id="rId7"/>
    <p:sldId id="340" r:id="rId8"/>
    <p:sldId id="341" r:id="rId9"/>
    <p:sldId id="337" r:id="rId10"/>
    <p:sldId id="338" r:id="rId11"/>
    <p:sldId id="343" r:id="rId12"/>
    <p:sldId id="344" r:id="rId13"/>
    <p:sldId id="345" r:id="rId14"/>
  </p:sldIdLst>
  <p:sldSz cx="12192000" cy="6858000"/>
  <p:notesSz cx="6810375" cy="99425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D6C0D9-00A1-41E9-9653-48CD60B37F6E}">
          <p14:sldIdLst>
            <p14:sldId id="346"/>
            <p14:sldId id="342"/>
            <p14:sldId id="334"/>
            <p14:sldId id="335"/>
            <p14:sldId id="336"/>
            <p14:sldId id="339"/>
            <p14:sldId id="340"/>
            <p14:sldId id="341"/>
            <p14:sldId id="337"/>
            <p14:sldId id="338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  <p:cmAuthor id="4" name="Татьяна Гуринович" initials="ТГ" lastIdx="1" clrIdx="3">
    <p:extLst>
      <p:ext uri="{19B8F6BF-5375-455C-9EA6-DF929625EA0E}">
        <p15:presenceInfo xmlns:p15="http://schemas.microsoft.com/office/powerpoint/2012/main" userId="S-1-5-21-1791533687-2345160158-2416563134-1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A9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t>09.04.2026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t>09.04.2026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7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3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 title="Разделитель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 title="Разделитель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ADB65-FB1C-4BFD-A6A7-8EAD5E2C5B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39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612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  <p:sldLayoutId id="2147483681" r:id="rId30"/>
    <p:sldLayoutId id="2147483682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97B0D7-BBC1-DEA5-5F21-4B59624C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09" y="575437"/>
            <a:ext cx="7842191" cy="50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9BC3A0-9BE2-D135-D43A-777443445CEA}"/>
              </a:ext>
            </a:extLst>
          </p:cNvPr>
          <p:cNvSpPr/>
          <p:nvPr/>
        </p:nvSpPr>
        <p:spPr>
          <a:xfrm>
            <a:off x="184047" y="210600"/>
            <a:ext cx="4664279" cy="63653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2083-2CDF-C403-2E9C-6E5919AB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0" y="1683372"/>
            <a:ext cx="4744014" cy="700514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Доставка 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экзаменационных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материалов,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протоколов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отчетности 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дни проведения </a:t>
            </a:r>
            <a:b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ЦЭ и ЦТ</a:t>
            </a:r>
            <a:endParaRPr lang="ru-BY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161A12-8D71-3994-5017-BE4EC4D1B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</a:t>
            </a:fld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31E101-7E44-AC56-E872-FFB906BA2A9B}"/>
              </a:ext>
            </a:extLst>
          </p:cNvPr>
          <p:cNvSpPr/>
          <p:nvPr/>
        </p:nvSpPr>
        <p:spPr>
          <a:xfrm>
            <a:off x="7617204" y="6365363"/>
            <a:ext cx="4454554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98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3997"/>
              </p:ext>
            </p:extLst>
          </p:nvPr>
        </p:nvGraphicFramePr>
        <p:xfrm>
          <a:off x="2207567" y="653939"/>
          <a:ext cx="7992890" cy="509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30">
                  <a:extLst>
                    <a:ext uri="{9D8B030D-6E8A-4147-A177-3AD203B41FA5}">
                      <a16:colId xmlns:a16="http://schemas.microsoft.com/office/drawing/2014/main" val="109145168"/>
                    </a:ext>
                  </a:extLst>
                </a:gridCol>
                <a:gridCol w="1179075">
                  <a:extLst>
                    <a:ext uri="{9D8B030D-6E8A-4147-A177-3AD203B41FA5}">
                      <a16:colId xmlns:a16="http://schemas.microsoft.com/office/drawing/2014/main" val="3746338246"/>
                    </a:ext>
                  </a:extLst>
                </a:gridCol>
                <a:gridCol w="1444083">
                  <a:extLst>
                    <a:ext uri="{9D8B030D-6E8A-4147-A177-3AD203B41FA5}">
                      <a16:colId xmlns:a16="http://schemas.microsoft.com/office/drawing/2014/main" val="763466264"/>
                    </a:ext>
                  </a:extLst>
                </a:gridCol>
                <a:gridCol w="575230">
                  <a:extLst>
                    <a:ext uri="{9D8B030D-6E8A-4147-A177-3AD203B41FA5}">
                      <a16:colId xmlns:a16="http://schemas.microsoft.com/office/drawing/2014/main" val="1900113004"/>
                    </a:ext>
                  </a:extLst>
                </a:gridCol>
                <a:gridCol w="766974">
                  <a:extLst>
                    <a:ext uri="{9D8B030D-6E8A-4147-A177-3AD203B41FA5}">
                      <a16:colId xmlns:a16="http://schemas.microsoft.com/office/drawing/2014/main" val="1405571101"/>
                    </a:ext>
                  </a:extLst>
                </a:gridCol>
                <a:gridCol w="776703">
                  <a:extLst>
                    <a:ext uri="{9D8B030D-6E8A-4147-A177-3AD203B41FA5}">
                      <a16:colId xmlns:a16="http://schemas.microsoft.com/office/drawing/2014/main" val="2942984006"/>
                    </a:ext>
                  </a:extLst>
                </a:gridCol>
                <a:gridCol w="1064494">
                  <a:extLst>
                    <a:ext uri="{9D8B030D-6E8A-4147-A177-3AD203B41FA5}">
                      <a16:colId xmlns:a16="http://schemas.microsoft.com/office/drawing/2014/main" val="1668506383"/>
                    </a:ext>
                  </a:extLst>
                </a:gridCol>
                <a:gridCol w="776130">
                  <a:extLst>
                    <a:ext uri="{9D8B030D-6E8A-4147-A177-3AD203B41FA5}">
                      <a16:colId xmlns:a16="http://schemas.microsoft.com/office/drawing/2014/main" val="744339728"/>
                    </a:ext>
                  </a:extLst>
                </a:gridCol>
                <a:gridCol w="1008510">
                  <a:extLst>
                    <a:ext uri="{9D8B030D-6E8A-4147-A177-3AD203B41FA5}">
                      <a16:colId xmlns:a16="http://schemas.microsoft.com/office/drawing/2014/main" val="4044210372"/>
                    </a:ext>
                  </a:extLst>
                </a:gridCol>
                <a:gridCol w="104061">
                  <a:extLst>
                    <a:ext uri="{9D8B030D-6E8A-4147-A177-3AD203B41FA5}">
                      <a16:colId xmlns:a16="http://schemas.microsoft.com/office/drawing/2014/main" val="1628122687"/>
                    </a:ext>
                  </a:extLst>
                </a:gridCol>
              </a:tblGrid>
              <a:tr h="26676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76066"/>
                  </a:ext>
                </a:extLst>
              </a:tr>
              <a:tr h="2173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 "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Житковичский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колледж", пункт 408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67207"/>
                  </a:ext>
                </a:extLst>
              </a:tr>
              <a:tr h="692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экзамена, </a:t>
                      </a:r>
                      <a:b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ЦЭ, </a:t>
                      </a:r>
                      <a:r>
                        <a:rPr lang="en-US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80472"/>
                  </a:ext>
                </a:extLst>
              </a:tr>
              <a:tr h="35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725233"/>
                  </a:ext>
                </a:extLst>
              </a:tr>
              <a:tr h="35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040022"/>
                  </a:ext>
                </a:extLst>
              </a:tr>
              <a:tr h="35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792096"/>
                  </a:ext>
                </a:extLst>
              </a:tr>
              <a:tr h="715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экзаменов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экстерн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094542"/>
                  </a:ext>
                </a:extLst>
              </a:tr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640778"/>
                  </a:ext>
                </a:extLst>
              </a:tr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483239"/>
                  </a:ext>
                </a:extLst>
              </a:tr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700639"/>
                  </a:ext>
                </a:extLst>
              </a:tr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22394"/>
                  </a:ext>
                </a:extLst>
              </a:tr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18719"/>
                  </a:ext>
                </a:extLst>
              </a:tr>
              <a:tr h="3542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38" marR="52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97508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47728" y="980728"/>
            <a:ext cx="5112568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92144" y="2996952"/>
            <a:ext cx="1656184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67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23D8104-16CA-D82C-D3B7-0E0228840026}"/>
              </a:ext>
            </a:extLst>
          </p:cNvPr>
          <p:cNvSpPr/>
          <p:nvPr/>
        </p:nvSpPr>
        <p:spPr>
          <a:xfrm>
            <a:off x="1490559" y="84049"/>
            <a:ext cx="9177442" cy="7680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84049"/>
            <a:ext cx="9144000" cy="768085"/>
          </a:xfrm>
        </p:spPr>
        <p:txBody>
          <a:bodyPr/>
          <a:lstStyle/>
          <a:p>
            <a:r>
              <a:rPr lang="ru-RU" altLang="ko-KR" sz="2800" b="1" dirty="0">
                <a:cs typeface="Times New Roman" pitchFamily="18" charset="0"/>
              </a:rPr>
              <a:t>Доставка  экзаменационных материалов</a:t>
            </a:r>
            <a:endParaRPr lang="ko-KR" altLang="en-US" sz="28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11" y="844206"/>
            <a:ext cx="11433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ctr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Экзаменационные материалы передаются из РИКЗ в пункты проведения ЦЭ/ЦТ накануне (или в день) проведения ЦЭ/ЦТ и отправляются обратно в день проведения ЦЭ/ЦТ. </a:t>
            </a:r>
          </a:p>
          <a:p>
            <a:pPr indent="357188" algn="just"/>
            <a:endParaRPr lang="ru-RU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81" name="Group 3"/>
          <p:cNvGrpSpPr/>
          <p:nvPr/>
        </p:nvGrpSpPr>
        <p:grpSpPr>
          <a:xfrm>
            <a:off x="898133" y="2063647"/>
            <a:ext cx="6486652" cy="753190"/>
            <a:chOff x="1503911" y="3158481"/>
            <a:chExt cx="6550598" cy="908549"/>
          </a:xfrm>
        </p:grpSpPr>
        <p:sp>
          <p:nvSpPr>
            <p:cNvPr id="82" name="Pentagon 4"/>
            <p:cNvSpPr/>
            <p:nvPr/>
          </p:nvSpPr>
          <p:spPr>
            <a:xfrm>
              <a:off x="1673664" y="3347032"/>
              <a:ext cx="6380845" cy="71999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Pentagon 5"/>
            <p:cNvSpPr/>
            <p:nvPr/>
          </p:nvSpPr>
          <p:spPr>
            <a:xfrm>
              <a:off x="1503911" y="3158481"/>
              <a:ext cx="6054394" cy="71999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вскрывает в день получения упаковки (вализы)                с пакетами с экзаменационными материалами</a:t>
              </a: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1311463" y="2936737"/>
            <a:ext cx="6927598" cy="774058"/>
            <a:chOff x="1077965" y="2965050"/>
            <a:chExt cx="6303993" cy="1101980"/>
          </a:xfrm>
        </p:grpSpPr>
        <p:sp>
          <p:nvSpPr>
            <p:cNvPr id="87" name="Pentagon 4"/>
            <p:cNvSpPr/>
            <p:nvPr/>
          </p:nvSpPr>
          <p:spPr>
            <a:xfrm>
              <a:off x="1238602" y="3347031"/>
              <a:ext cx="6143356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Pentagon 5"/>
            <p:cNvSpPr/>
            <p:nvPr/>
          </p:nvSpPr>
          <p:spPr>
            <a:xfrm>
              <a:off x="1077965" y="2965050"/>
              <a:ext cx="5998638" cy="82282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пересчитывает пакеты, сверяет с ранее поданной заявкой</a:t>
              </a:r>
            </a:p>
          </p:txBody>
        </p:sp>
      </p:grpSp>
      <p:grpSp>
        <p:nvGrpSpPr>
          <p:cNvPr id="89" name="Group 3"/>
          <p:cNvGrpSpPr/>
          <p:nvPr/>
        </p:nvGrpSpPr>
        <p:grpSpPr>
          <a:xfrm>
            <a:off x="1799424" y="3825494"/>
            <a:ext cx="7119486" cy="722961"/>
            <a:chOff x="1503912" y="3101815"/>
            <a:chExt cx="5878045" cy="899100"/>
          </a:xfrm>
        </p:grpSpPr>
        <p:sp>
          <p:nvSpPr>
            <p:cNvPr id="90" name="Pentagon 4"/>
            <p:cNvSpPr/>
            <p:nvPr/>
          </p:nvSpPr>
          <p:spPr>
            <a:xfrm>
              <a:off x="1633825" y="3280916"/>
              <a:ext cx="5748132" cy="71999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1" name="Pentagon 5"/>
            <p:cNvSpPr/>
            <p:nvPr/>
          </p:nvSpPr>
          <p:spPr>
            <a:xfrm>
              <a:off x="1503912" y="3101815"/>
              <a:ext cx="5623496" cy="71999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составляет акт о получении упаковок (вализ)                                  с экзаменационными материалами</a:t>
              </a:r>
            </a:p>
          </p:txBody>
        </p:sp>
      </p:grpSp>
      <p:grpSp>
        <p:nvGrpSpPr>
          <p:cNvPr id="92" name="Group 3"/>
          <p:cNvGrpSpPr/>
          <p:nvPr/>
        </p:nvGrpSpPr>
        <p:grpSpPr>
          <a:xfrm>
            <a:off x="2070166" y="4688145"/>
            <a:ext cx="7379807" cy="768508"/>
            <a:chOff x="1189188" y="2295628"/>
            <a:chExt cx="5916430" cy="950052"/>
          </a:xfrm>
        </p:grpSpPr>
        <p:sp>
          <p:nvSpPr>
            <p:cNvPr id="93" name="Pentagon 4"/>
            <p:cNvSpPr/>
            <p:nvPr/>
          </p:nvSpPr>
          <p:spPr>
            <a:xfrm>
              <a:off x="1268924" y="2525682"/>
              <a:ext cx="5836694" cy="71999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Pentagon 5"/>
            <p:cNvSpPr/>
            <p:nvPr/>
          </p:nvSpPr>
          <p:spPr>
            <a:xfrm>
              <a:off x="1189188" y="2295628"/>
              <a:ext cx="5572691" cy="71999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укладывает пакеты в сейф (металлический ящик), который опечатывается (пломбируется)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7D4692-F93D-07CC-F709-91F13D9E3A8F}"/>
              </a:ext>
            </a:extLst>
          </p:cNvPr>
          <p:cNvSpPr/>
          <p:nvPr/>
        </p:nvSpPr>
        <p:spPr>
          <a:xfrm>
            <a:off x="7074568" y="6352377"/>
            <a:ext cx="5117432" cy="421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0D10F-6771-FE1C-65BA-62E325206A64}"/>
              </a:ext>
            </a:extLst>
          </p:cNvPr>
          <p:cNvSpPr txBox="1"/>
          <p:nvPr/>
        </p:nvSpPr>
        <p:spPr>
          <a:xfrm>
            <a:off x="898133" y="1622085"/>
            <a:ext cx="350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Организационная комиссия:</a:t>
            </a:r>
            <a:endParaRPr lang="x-none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84971-5CED-76CE-7855-76B3AC91FC29}"/>
              </a:ext>
            </a:extLst>
          </p:cNvPr>
          <p:cNvSpPr txBox="1"/>
          <p:nvPr/>
        </p:nvSpPr>
        <p:spPr>
          <a:xfrm>
            <a:off x="756080" y="5501542"/>
            <a:ext cx="714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altLang="ko-KR" b="1" u="sng" dirty="0">
                <a:solidFill>
                  <a:srgbClr val="C00000"/>
                </a:solidFill>
                <a:cs typeface="Times New Roman" pitchFamily="18" charset="0"/>
              </a:rPr>
              <a:t>В разделе «Для пунктов»</a:t>
            </a:r>
            <a:r>
              <a:rPr lang="ru-RU" altLang="ko-KR" u="sng" dirty="0">
                <a:solidFill>
                  <a:srgbClr val="C00000"/>
                </a:solidFill>
                <a:cs typeface="Times New Roman" pitchFamily="18" charset="0"/>
              </a:rPr>
              <a:t> на сайте РИКЗ будут размещены: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altLang="ko-KR" dirty="0">
                <a:solidFill>
                  <a:srgbClr val="C00000"/>
                </a:solidFill>
                <a:cs typeface="Times New Roman" pitchFamily="18" charset="0"/>
              </a:rPr>
              <a:t>график времени доставки и получения материалов ГФС;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cs typeface="Segoe UI" panose="020B0502040204020203" pitchFamily="34" charset="0"/>
              </a:rPr>
              <a:t>инструкция для ответственных лиц, контактирующих с ГФС.</a:t>
            </a:r>
            <a:endParaRPr lang="ru-RU" altLang="ko-KR" u="sng" dirty="0">
              <a:solidFill>
                <a:srgbClr val="C00000"/>
              </a:solidFill>
              <a:cs typeface="Times New Roman" pitchFamily="18" charset="0"/>
            </a:endParaRPr>
          </a:p>
          <a:p>
            <a:endParaRPr lang="x-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883BE7E-4511-EAED-EACD-3E66B70ED902}"/>
              </a:ext>
            </a:extLst>
          </p:cNvPr>
          <p:cNvSpPr/>
          <p:nvPr/>
        </p:nvSpPr>
        <p:spPr>
          <a:xfrm>
            <a:off x="1707304" y="90625"/>
            <a:ext cx="9177442" cy="9143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570191" y="29164"/>
            <a:ext cx="11617537" cy="1005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Оформление пакетов                                                    с экзаменационными материалами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05946" y="1106320"/>
            <a:ext cx="45414" cy="540570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7598763" y="1613118"/>
            <a:ext cx="4322620" cy="384720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Для разделения материалов, предназначенных для проведения </a:t>
            </a:r>
            <a:b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</a:b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ЦЭ и ЦТ, </a:t>
            </a:r>
            <a:r>
              <a:rPr lang="ru-RU" b="1" u="sng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предусмотрено отличие наклеек на пакетах.</a:t>
            </a: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ru-RU" dirty="0"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Пакеты с экзаменационными материалами </a:t>
            </a: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ЦТ</a:t>
            </a: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 26 мая и 29 мая  </a:t>
            </a:r>
            <a:r>
              <a:rPr lang="ru-RU" dirty="0" err="1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отстикерованы</a:t>
            </a: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 дополнительными наклейками </a:t>
            </a: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белого цвета</a:t>
            </a: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ru-RU" sz="1600" dirty="0">
              <a:latin typeface="Cambria" pitchFamily="18" charset="0"/>
              <a:ea typeface="Cambria" pitchFamily="18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Для дней проведения </a:t>
            </a: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ЦТ</a:t>
            </a: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 2 июня </a:t>
            </a:r>
            <a:b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</a:b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и 5 июня пакеты с экзаменационными материалами будут обозначены наклейкой </a:t>
            </a:r>
            <a:r>
              <a:rPr lang="ru-RU" b="1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желтого цвета</a:t>
            </a:r>
            <a:r>
              <a:rPr lang="ru-RU" dirty="0">
                <a:latin typeface="Cambria" pitchFamily="18" charset="0"/>
                <a:ea typeface="Cambria" pitchFamily="18" charset="0"/>
                <a:cs typeface="Tahoma" panose="020B0604030504040204" pitchFamily="34" charset="0"/>
              </a:rPr>
              <a:t>.</a:t>
            </a:r>
            <a:r>
              <a:rPr lang="ru-RU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" y="1092509"/>
            <a:ext cx="3259360" cy="2635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06" y="1111273"/>
            <a:ext cx="3214513" cy="2616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31" y="3785139"/>
            <a:ext cx="3325380" cy="2726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9136" y="257593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50895"/>
                </a:solidFill>
                <a:latin typeface="Times New Roman" pitchFamily="18" charset="0"/>
                <a:cs typeface="Times New Roman" pitchFamily="18" charset="0"/>
              </a:rPr>
              <a:t>ЦЭ 26 и 29 мая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8888" y="2605877"/>
            <a:ext cx="1720987" cy="3693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1244" y="2605877"/>
            <a:ext cx="1710291" cy="3525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268" y="5211005"/>
            <a:ext cx="1662075" cy="3693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296025" y="2219813"/>
            <a:ext cx="610312" cy="32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312058" y="25881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ЦТ 26 и 29 мая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53268" y="5211005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D4BC9"/>
                </a:solidFill>
                <a:latin typeface="Times New Roman" pitchFamily="18" charset="0"/>
                <a:cs typeface="Times New Roman" pitchFamily="18" charset="0"/>
              </a:rPr>
              <a:t>ЦТ 2 и 5 июня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7B51754-B54B-82CE-1481-541DA5E60F92}"/>
              </a:ext>
            </a:extLst>
          </p:cNvPr>
          <p:cNvSpPr/>
          <p:nvPr/>
        </p:nvSpPr>
        <p:spPr>
          <a:xfrm>
            <a:off x="7454287" y="6358071"/>
            <a:ext cx="4733441" cy="409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4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A4537A8-8466-2755-3BC8-B3C810B17010}"/>
              </a:ext>
            </a:extLst>
          </p:cNvPr>
          <p:cNvSpPr/>
          <p:nvPr/>
        </p:nvSpPr>
        <p:spPr>
          <a:xfrm>
            <a:off x="1266738" y="84049"/>
            <a:ext cx="9660648" cy="1125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216568" y="108284"/>
            <a:ext cx="12072089" cy="10057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Вскрытие и заклейка пакетов</a:t>
            </a:r>
          </a:p>
          <a:p>
            <a:pPr algn="ctr">
              <a:lnSpc>
                <a:spcPts val="4000"/>
              </a:lnSpc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с экзаменационными материалами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6137" y="1344010"/>
            <a:ext cx="45414" cy="54057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E9F5B85-E2F5-4C15-9A02-657F53EEE3BD}"/>
              </a:ext>
            </a:extLst>
          </p:cNvPr>
          <p:cNvSpPr/>
          <p:nvPr/>
        </p:nvSpPr>
        <p:spPr>
          <a:xfrm>
            <a:off x="6892425" y="2321405"/>
            <a:ext cx="4732308" cy="21544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На сайте РИКЗ размещена презентация </a:t>
            </a:r>
            <a:r>
              <a:rPr lang="ru-RU" sz="2000" b="1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«Порядок работы с пакетами, содержащими экзаменационные материалы» </a:t>
            </a:r>
            <a:r>
              <a:rPr lang="ru-RU" sz="2000" dirty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с фотографиями как правильно вскрывать и запечатывать пакеты, не повредив при этом защитную ленту.</a:t>
            </a:r>
          </a:p>
        </p:txBody>
      </p: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2" y="1375457"/>
            <a:ext cx="6242383" cy="38747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F72455-9059-3282-811A-95F2A3E9C93B}"/>
              </a:ext>
            </a:extLst>
          </p:cNvPr>
          <p:cNvSpPr/>
          <p:nvPr/>
        </p:nvSpPr>
        <p:spPr>
          <a:xfrm>
            <a:off x="7074568" y="6352377"/>
            <a:ext cx="5117432" cy="421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96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1A0A11E-39E6-348C-B1FC-FE3EA624BCA5}"/>
              </a:ext>
            </a:extLst>
          </p:cNvPr>
          <p:cNvSpPr/>
          <p:nvPr/>
        </p:nvSpPr>
        <p:spPr>
          <a:xfrm>
            <a:off x="1669781" y="116632"/>
            <a:ext cx="9084580" cy="831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11" name="TextBox 10"/>
          <p:cNvSpPr txBox="1"/>
          <p:nvPr/>
        </p:nvSpPr>
        <p:spPr>
          <a:xfrm>
            <a:off x="3475685" y="178514"/>
            <a:ext cx="5628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Учет участников ЦЭ/ЦТ, </a:t>
            </a:r>
          </a:p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нуждающихся в особых условиях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1555" y="1154635"/>
            <a:ext cx="10488890" cy="507831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учета участников ЦЭ, ЦТ из категории лиц, нуждающихся в особых условиях необходимо: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АИС ОБД УЦТ, воспользоваться функцией «Экспорт данных»;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авторизироваться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ролью «Ответственный»;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перейти в раздел меню «Отчетность» - «Экспорт данных»;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отчет «Экспорт абитуриентов».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Данные будут выгружены в формате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Сведения о необходимых условиях указаны в колонке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Особые_потр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</a:p>
          <a:p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Для работы с этим списком в </a:t>
            </a:r>
            <a:r>
              <a:rPr lang="ru-RU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удобно использовать фильтр по колонке «</a:t>
            </a:r>
            <a:r>
              <a:rPr lang="ru-RU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Особые_потр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чтобы быстро отсеять пустые значения и увидеть только тех абитуриентов, которым требуются особые условия.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дальнейшем планируется отдельный отчет в разделе «Отчетность». 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9875" y="6365363"/>
            <a:ext cx="4145487" cy="37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43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F677CFE-5FA3-B3CE-7D8F-C60BA45488CE}"/>
              </a:ext>
            </a:extLst>
          </p:cNvPr>
          <p:cNvSpPr/>
          <p:nvPr/>
        </p:nvSpPr>
        <p:spPr>
          <a:xfrm>
            <a:off x="1124496" y="221460"/>
            <a:ext cx="9642383" cy="1075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TextBox 4"/>
          <p:cNvSpPr txBox="1"/>
          <p:nvPr/>
        </p:nvSpPr>
        <p:spPr>
          <a:xfrm>
            <a:off x="1209597" y="188640"/>
            <a:ext cx="96423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Рекомендации по заполнению протокола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проведения ЦЭ/ЦТ в аудитории/пункте, касающиеся части </a:t>
            </a:r>
          </a:p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участников с особыми индивидуальными потребностями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83693"/>
              </p:ext>
            </p:extLst>
          </p:nvPr>
        </p:nvGraphicFramePr>
        <p:xfrm>
          <a:off x="6030788" y="5296944"/>
          <a:ext cx="5832648" cy="133959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4370">
                  <a:extLst>
                    <a:ext uri="{9D8B030D-6E8A-4147-A177-3AD203B41FA5}">
                      <a16:colId xmlns:a16="http://schemas.microsoft.com/office/drawing/2014/main" val="492513456"/>
                    </a:ext>
                  </a:extLst>
                </a:gridCol>
                <a:gridCol w="5178278">
                  <a:extLst>
                    <a:ext uri="{9D8B030D-6E8A-4147-A177-3AD203B41FA5}">
                      <a16:colId xmlns:a16="http://schemas.microsoft.com/office/drawing/2014/main" val="414588552"/>
                    </a:ext>
                  </a:extLst>
                </a:gridCol>
              </a:tblGrid>
              <a:tr h="12151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 Особые индивидуальные потребности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устройство мобильной связи для контроля состояния здоровья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слуховой аппарат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доступная среда для лиц с нарушениями опорно-двигательного аппарата</a:t>
                      </a:r>
                    </a:p>
                    <a:p>
                      <a:pPr marL="237490" indent="-23749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доступная среда для лиц, обучающихся по программе специального образования на уровне общего среднего образования по учебному плану специальной школы, специальной школы-интерната для учащихся с нарушениями зрения (масштабированный комплект экзаменационных материалов формата А3)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9257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71331" y="1648633"/>
            <a:ext cx="6465749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pPr algn="just"/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ЦЭ:</a:t>
            </a:r>
          </a:p>
          <a:p>
            <a:pPr algn="just"/>
            <a:endParaRPr lang="ru-RU" altLang="ru-RU" sz="1200" dirty="0">
              <a:latin typeface="+mn-lt"/>
            </a:endParaRPr>
          </a:p>
          <a:p>
            <a:pPr algn="just"/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по плану _____ человек, </a:t>
            </a:r>
            <a:r>
              <a:rPr lang="ru-RU" altLang="ru-RU" sz="12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с особыми индивидуальными потребностями*</a:t>
            </a:r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 человек (имеющих нарушения функций опорно-двигательного аппарата</a:t>
            </a:r>
            <a:r>
              <a:rPr lang="ru-RU" altLang="ru-RU" sz="12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 человек, с наличием устройства мобильной связи</a:t>
            </a:r>
            <a:r>
              <a:rPr lang="ru-RU" altLang="ru-RU" sz="12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 человек, слухового аппарата</a:t>
            </a:r>
            <a:r>
              <a:rPr lang="ru-RU" altLang="ru-RU" sz="12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 человек, создана доступная среда</a:t>
            </a:r>
            <a:r>
              <a:rPr lang="ru-RU" altLang="ru-RU" sz="12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___ человек);</a:t>
            </a:r>
          </a:p>
          <a:p>
            <a:pPr algn="just"/>
            <a:endParaRPr lang="ru-RU" altLang="ru-RU" sz="1200" dirty="0">
              <a:latin typeface="+mn-lt"/>
            </a:endParaRPr>
          </a:p>
          <a:p>
            <a:pPr algn="just"/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фактически присутствовало _____ человек, </a:t>
            </a:r>
            <a:r>
              <a:rPr lang="ru-RU" altLang="ru-RU" sz="12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том числе с особыми индивидуальными потребностями*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___ человек (имеющих нарушения функций опорно-двигательного аппарата</a:t>
            </a:r>
            <a:r>
              <a:rPr lang="ru-RU" altLang="ru-RU" sz="1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___ человек, с наличием устройства мобильной связи</a:t>
            </a:r>
            <a:r>
              <a:rPr lang="ru-RU" altLang="ru-RU" sz="1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___ человек, слухового аппарата</a:t>
            </a:r>
            <a:r>
              <a:rPr lang="ru-RU" altLang="ru-RU" sz="1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___ человек, создана доступная среда</a:t>
            </a:r>
            <a:r>
              <a:rPr lang="ru-RU" altLang="ru-RU" sz="1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___ человек);</a:t>
            </a:r>
          </a:p>
          <a:p>
            <a:endParaRPr lang="ru-RU" altLang="ru-RU" sz="1200" dirty="0">
              <a:latin typeface="+mn-lt"/>
            </a:endParaRPr>
          </a:p>
          <a:p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указывается количество участников с особыми потребностями (всего);</a:t>
            </a:r>
            <a:endParaRPr lang="ru-RU" altLang="ru-RU" sz="1000" dirty="0">
              <a:latin typeface="+mn-lt"/>
            </a:endParaRPr>
          </a:p>
          <a:p>
            <a:r>
              <a:rPr lang="ru-RU" altLang="ru-RU" sz="10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количество участников, имеющих </a:t>
            </a:r>
            <a:r>
              <a:rPr lang="ru-RU" altLang="ru-RU" sz="10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группу инвалидности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по причине нарушения функций ОДА;</a:t>
            </a:r>
            <a:endParaRPr lang="ru-RU" altLang="ru-RU" sz="1000" dirty="0">
              <a:latin typeface="+mn-lt"/>
            </a:endParaRPr>
          </a:p>
          <a:p>
            <a:r>
              <a:rPr lang="ru-RU" altLang="ru-RU" sz="10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количество участников с </a:t>
            </a:r>
            <a:r>
              <a:rPr lang="ru-RU" altLang="ru-RU" sz="10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наличием устройства мобильной связи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000" dirty="0">
              <a:latin typeface="+mn-lt"/>
            </a:endParaRPr>
          </a:p>
          <a:p>
            <a:r>
              <a:rPr lang="ru-RU" altLang="ru-RU" sz="10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количество участников с наличием </a:t>
            </a:r>
            <a:r>
              <a:rPr lang="ru-RU" altLang="ru-RU" sz="10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слухового аппарата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000" dirty="0">
              <a:latin typeface="+mn-lt"/>
            </a:endParaRPr>
          </a:p>
          <a:p>
            <a:r>
              <a:rPr lang="ru-RU" altLang="ru-RU" sz="10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указывается количество </a:t>
            </a:r>
            <a:r>
              <a:rPr lang="ru-RU" altLang="ru-RU" sz="1000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только</a:t>
            </a:r>
            <a:r>
              <a:rPr lang="ru-RU" alt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тех участников, которым по решению организационной комиссии создана доступная среда с учетом их потребностей. </a:t>
            </a:r>
            <a:endParaRPr lang="ru-RU" altLang="ru-RU" sz="1000" dirty="0">
              <a:latin typeface="+mn-lt"/>
            </a:endParaRPr>
          </a:p>
          <a:p>
            <a:endParaRPr lang="ru-RU" altLang="ru-RU" dirty="0">
              <a:latin typeface="+mn-lt"/>
            </a:endParaRPr>
          </a:p>
        </p:txBody>
      </p:sp>
      <p:sp>
        <p:nvSpPr>
          <p:cNvPr id="10" name="Выноска 1 (без границы) 9"/>
          <p:cNvSpPr/>
          <p:nvPr/>
        </p:nvSpPr>
        <p:spPr>
          <a:xfrm>
            <a:off x="7893721" y="1838325"/>
            <a:ext cx="2664296" cy="385486"/>
          </a:xfrm>
          <a:prstGeom prst="callout1">
            <a:avLst>
              <a:gd name="adj1" fmla="val 49325"/>
              <a:gd name="adj2" fmla="val -782"/>
              <a:gd name="adj3" fmla="val 134071"/>
              <a:gd name="adj4" fmla="val -489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количество зарегистрированных человек</a:t>
            </a:r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10082550" y="2789068"/>
            <a:ext cx="1975088" cy="385486"/>
          </a:xfrm>
          <a:prstGeom prst="callout1">
            <a:avLst>
              <a:gd name="adj1" fmla="val 58030"/>
              <a:gd name="adj2" fmla="val -782"/>
              <a:gd name="adj3" fmla="val 119146"/>
              <a:gd name="adj4" fmla="val -1107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количество явившихся человек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A0F4A-2558-86B0-1393-C794F6D5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39" t="20311" r="26493" b="17431"/>
          <a:stretch>
            <a:fillRect/>
          </a:stretch>
        </p:blipFill>
        <p:spPr>
          <a:xfrm>
            <a:off x="366565" y="1422031"/>
            <a:ext cx="4104766" cy="42696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789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0B7A2A0-7560-59EA-2EB4-6C556DC83697}"/>
              </a:ext>
            </a:extLst>
          </p:cNvPr>
          <p:cNvSpPr/>
          <p:nvPr/>
        </p:nvSpPr>
        <p:spPr>
          <a:xfrm>
            <a:off x="1437639" y="165691"/>
            <a:ext cx="9464404" cy="5209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Прямоугольник 4"/>
          <p:cNvSpPr/>
          <p:nvPr/>
        </p:nvSpPr>
        <p:spPr>
          <a:xfrm>
            <a:off x="1714592" y="212875"/>
            <a:ext cx="8910499" cy="578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Общие рекомендации по оформлению протоколов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«Вскрыто дополнительно пакетов с экзаменационными материалами»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Вскрытие резерва экзаменационных (тестовых) работ или бланков ответов происходит по решению организационной комиссии </a:t>
            </a:r>
            <a:r>
              <a:rPr lang="ru-RU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ТОЛЬКО ПО СОГЛАСОВАНИЮ С РИКЗ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случае вскрытия резерва в протоколе указывается номер пакета и в какую аудиторию он был передан, перечисляются варианты изъятых экзаменационных (тестовых) работ, номера изъятых бланков ответов.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Неиспользованные материалы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помещаются в пакет «Возврат резерва» и запечатываются </a:t>
            </a:r>
            <a:r>
              <a:rPr lang="ru-RU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БЕЗ ПОГАШЕНИЯ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после окончания тестирования.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информируем:</a:t>
            </a:r>
            <a:endParaRPr lang="ru-RU" sz="16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Если все участники тестирования (экзамена) явились, то пакеты для неиспользованных материалов не заклеиваются, ярлыки не оформляются,  а учитываются в поле 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«незапечатанных дополнительных пакетов _____ штук»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случае стопроцентной </a:t>
            </a:r>
            <a:r>
              <a:rPr lang="ru-RU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неявки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участника(-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) тестирования (в аудиториях с малым количеством участников) делается произвольная запись в общем протоколе по соответствующему предмету: 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Ввиду неявки участников (зарегистрировано 2 человека) пакеты с экзаменационным (тестовым) материалом не вскрывались.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185" y="99490"/>
            <a:ext cx="1101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Предоставление СВЕДЕНИЙ о количестве участников ЦЭ/ЦТ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59023"/>
              </p:ext>
            </p:extLst>
          </p:nvPr>
        </p:nvGraphicFramePr>
        <p:xfrm>
          <a:off x="2453543" y="728840"/>
          <a:ext cx="7488833" cy="4938655"/>
        </p:xfrm>
        <a:graphic>
          <a:graphicData uri="http://schemas.openxmlformats.org/drawingml/2006/table">
            <a:tbl>
              <a:tblPr/>
              <a:tblGrid>
                <a:gridCol w="253694">
                  <a:extLst>
                    <a:ext uri="{9D8B030D-6E8A-4147-A177-3AD203B41FA5}">
                      <a16:colId xmlns:a16="http://schemas.microsoft.com/office/drawing/2014/main" val="4040609240"/>
                    </a:ext>
                  </a:extLst>
                </a:gridCol>
                <a:gridCol w="1366041">
                  <a:extLst>
                    <a:ext uri="{9D8B030D-6E8A-4147-A177-3AD203B41FA5}">
                      <a16:colId xmlns:a16="http://schemas.microsoft.com/office/drawing/2014/main" val="1435527048"/>
                    </a:ext>
                  </a:extLst>
                </a:gridCol>
                <a:gridCol w="917199">
                  <a:extLst>
                    <a:ext uri="{9D8B030D-6E8A-4147-A177-3AD203B41FA5}">
                      <a16:colId xmlns:a16="http://schemas.microsoft.com/office/drawing/2014/main" val="2325764193"/>
                    </a:ext>
                  </a:extLst>
                </a:gridCol>
                <a:gridCol w="673263">
                  <a:extLst>
                    <a:ext uri="{9D8B030D-6E8A-4147-A177-3AD203B41FA5}">
                      <a16:colId xmlns:a16="http://schemas.microsoft.com/office/drawing/2014/main" val="3437447996"/>
                    </a:ext>
                  </a:extLst>
                </a:gridCol>
                <a:gridCol w="653748">
                  <a:extLst>
                    <a:ext uri="{9D8B030D-6E8A-4147-A177-3AD203B41FA5}">
                      <a16:colId xmlns:a16="http://schemas.microsoft.com/office/drawing/2014/main" val="2587684719"/>
                    </a:ext>
                  </a:extLst>
                </a:gridCol>
                <a:gridCol w="954580">
                  <a:extLst>
                    <a:ext uri="{9D8B030D-6E8A-4147-A177-3AD203B41FA5}">
                      <a16:colId xmlns:a16="http://schemas.microsoft.com/office/drawing/2014/main" val="3170533112"/>
                    </a:ext>
                  </a:extLst>
                </a:gridCol>
                <a:gridCol w="148010">
                  <a:extLst>
                    <a:ext uri="{9D8B030D-6E8A-4147-A177-3AD203B41FA5}">
                      <a16:colId xmlns:a16="http://schemas.microsoft.com/office/drawing/2014/main" val="2745118813"/>
                    </a:ext>
                  </a:extLst>
                </a:gridCol>
                <a:gridCol w="636673">
                  <a:extLst>
                    <a:ext uri="{9D8B030D-6E8A-4147-A177-3AD203B41FA5}">
                      <a16:colId xmlns:a16="http://schemas.microsoft.com/office/drawing/2014/main" val="2436125067"/>
                    </a:ext>
                  </a:extLst>
                </a:gridCol>
                <a:gridCol w="181475">
                  <a:extLst>
                    <a:ext uri="{9D8B030D-6E8A-4147-A177-3AD203B41FA5}">
                      <a16:colId xmlns:a16="http://schemas.microsoft.com/office/drawing/2014/main" val="440642852"/>
                    </a:ext>
                  </a:extLst>
                </a:gridCol>
                <a:gridCol w="982099">
                  <a:extLst>
                    <a:ext uri="{9D8B030D-6E8A-4147-A177-3AD203B41FA5}">
                      <a16:colId xmlns:a16="http://schemas.microsoft.com/office/drawing/2014/main" val="230458647"/>
                    </a:ext>
                  </a:extLst>
                </a:gridCol>
                <a:gridCol w="722051">
                  <a:extLst>
                    <a:ext uri="{9D8B030D-6E8A-4147-A177-3AD203B41FA5}">
                      <a16:colId xmlns:a16="http://schemas.microsoft.com/office/drawing/2014/main" val="1314598173"/>
                    </a:ext>
                  </a:extLst>
                </a:gridCol>
              </a:tblGrid>
              <a:tr h="164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СВЕДЕНИЯ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389140"/>
                  </a:ext>
                </a:extLst>
              </a:tr>
              <a:tr h="164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 количестве участников централизованного экзамена (ЦЭ)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898645"/>
                  </a:ext>
                </a:extLst>
              </a:tr>
              <a:tr h="28980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29.05.2025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010419"/>
                  </a:ext>
                </a:extLst>
              </a:tr>
              <a:tr h="39162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Минск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81205"/>
                  </a:ext>
                </a:extLst>
              </a:tr>
              <a:tr h="33679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Белорусский государственный экономический университет, 105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33691"/>
                  </a:ext>
                </a:extLst>
              </a:tr>
              <a:tr h="673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предмета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Зарегистрировано  участников испытания на начало  экзамена, 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 *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явилось, чел.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Удалены за нарушения, чел.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нарушения **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Отстранены            по иным причинам, чел.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отстранения ***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прошли ЦЭ, чел.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325298"/>
                  </a:ext>
                </a:extLst>
              </a:tr>
              <a:tr h="344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945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71976"/>
                  </a:ext>
                </a:extLst>
              </a:tr>
              <a:tr h="344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Белорусский язык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241244"/>
                  </a:ext>
                </a:extLst>
              </a:tr>
              <a:tr h="3446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1093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1085</a:t>
                      </a:r>
                    </a:p>
                  </a:txBody>
                  <a:tcPr marL="6097" marR="6097" marT="60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137628"/>
                  </a:ext>
                </a:extLst>
              </a:tr>
              <a:tr h="28980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ВНИМАНИЕ!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Форму не изменять, незаполненные строки не удалять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210338"/>
                  </a:ext>
                </a:extLst>
              </a:tr>
              <a:tr h="23497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- количество зарегистрированных согласно поданным заявкам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245695"/>
                  </a:ext>
                </a:extLst>
              </a:tr>
              <a:tr h="344627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- основанием для удаления с экзамена являются: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мобильного телефона у участника ЦЭ, использование шпаргалки, отказ от сдачи работы по истечении времени, отведенного для выполнения ЦЭ, и иные нарушения порядка проведения ЦЭ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84961"/>
                  </a:ext>
                </a:extLst>
              </a:tr>
              <a:tr h="21930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 - уважительная причина по состоянию здоровья во время проведения ЦЭ (укажите "мед.")</a:t>
                      </a:r>
                    </a:p>
                  </a:txBody>
                  <a:tcPr marL="6097" marR="6097" marT="60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516954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17739" y="3320988"/>
            <a:ext cx="1368152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78417" y="3332176"/>
            <a:ext cx="360040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7739" y="1843118"/>
            <a:ext cx="3960440" cy="216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158417" y="6417129"/>
            <a:ext cx="2033584" cy="34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8539" y="5667495"/>
            <a:ext cx="7878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Обращаем внимание, что изменился адрес электронной почты </a:t>
            </a:r>
            <a:b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предоставления оперативной информации в день проведения ЦТ (ЦЭ)</a:t>
            </a:r>
          </a:p>
          <a:p>
            <a:pPr algn="ctr"/>
            <a:r>
              <a:rPr lang="en-US" altLang="ko-KR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monitoring@rikc.by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00896"/>
              </p:ext>
            </p:extLst>
          </p:nvPr>
        </p:nvGraphicFramePr>
        <p:xfrm>
          <a:off x="2495601" y="620686"/>
          <a:ext cx="6970727" cy="2520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83">
                  <a:extLst>
                    <a:ext uri="{9D8B030D-6E8A-4147-A177-3AD203B41FA5}">
                      <a16:colId xmlns:a16="http://schemas.microsoft.com/office/drawing/2014/main" val="3093936118"/>
                    </a:ext>
                  </a:extLst>
                </a:gridCol>
                <a:gridCol w="1165111">
                  <a:extLst>
                    <a:ext uri="{9D8B030D-6E8A-4147-A177-3AD203B41FA5}">
                      <a16:colId xmlns:a16="http://schemas.microsoft.com/office/drawing/2014/main" val="128275077"/>
                    </a:ext>
                  </a:extLst>
                </a:gridCol>
                <a:gridCol w="1007548">
                  <a:extLst>
                    <a:ext uri="{9D8B030D-6E8A-4147-A177-3AD203B41FA5}">
                      <a16:colId xmlns:a16="http://schemas.microsoft.com/office/drawing/2014/main" val="2174793224"/>
                    </a:ext>
                  </a:extLst>
                </a:gridCol>
                <a:gridCol w="649011">
                  <a:extLst>
                    <a:ext uri="{9D8B030D-6E8A-4147-A177-3AD203B41FA5}">
                      <a16:colId xmlns:a16="http://schemas.microsoft.com/office/drawing/2014/main" val="1244815782"/>
                    </a:ext>
                  </a:extLst>
                </a:gridCol>
                <a:gridCol w="718147">
                  <a:extLst>
                    <a:ext uri="{9D8B030D-6E8A-4147-A177-3AD203B41FA5}">
                      <a16:colId xmlns:a16="http://schemas.microsoft.com/office/drawing/2014/main" val="2494143212"/>
                    </a:ext>
                  </a:extLst>
                </a:gridCol>
                <a:gridCol w="664018">
                  <a:extLst>
                    <a:ext uri="{9D8B030D-6E8A-4147-A177-3AD203B41FA5}">
                      <a16:colId xmlns:a16="http://schemas.microsoft.com/office/drawing/2014/main" val="3172656922"/>
                    </a:ext>
                  </a:extLst>
                </a:gridCol>
                <a:gridCol w="720290">
                  <a:extLst>
                    <a:ext uri="{9D8B030D-6E8A-4147-A177-3AD203B41FA5}">
                      <a16:colId xmlns:a16="http://schemas.microsoft.com/office/drawing/2014/main" val="1471287380"/>
                    </a:ext>
                  </a:extLst>
                </a:gridCol>
                <a:gridCol w="874638">
                  <a:extLst>
                    <a:ext uri="{9D8B030D-6E8A-4147-A177-3AD203B41FA5}">
                      <a16:colId xmlns:a16="http://schemas.microsoft.com/office/drawing/2014/main" val="4196695301"/>
                    </a:ext>
                  </a:extLst>
                </a:gridCol>
                <a:gridCol w="793176">
                  <a:extLst>
                    <a:ext uri="{9D8B030D-6E8A-4147-A177-3AD203B41FA5}">
                      <a16:colId xmlns:a16="http://schemas.microsoft.com/office/drawing/2014/main" val="4025407889"/>
                    </a:ext>
                  </a:extLst>
                </a:gridCol>
                <a:gridCol w="100105">
                  <a:extLst>
                    <a:ext uri="{9D8B030D-6E8A-4147-A177-3AD203B41FA5}">
                      <a16:colId xmlns:a16="http://schemas.microsoft.com/office/drawing/2014/main" val="3813606589"/>
                    </a:ext>
                  </a:extLst>
                </a:gridCol>
              </a:tblGrid>
              <a:tr h="1709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СВЕДЕНИЯ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285"/>
                  </a:ext>
                </a:extLst>
              </a:tr>
              <a:tr h="17097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о количестве участников централизованного экзамена (ЦЭ)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19808"/>
                  </a:ext>
                </a:extLst>
              </a:tr>
              <a:tr h="223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ysClr val="windowText" lastClr="000000"/>
                          </a:solidFill>
                          <a:effectLst/>
                        </a:rPr>
                        <a:t>29.05.2025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636247"/>
                  </a:ext>
                </a:extLst>
              </a:tr>
              <a:tr h="19513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Витебская область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066034"/>
                  </a:ext>
                </a:extLst>
              </a:tr>
              <a:tr h="2306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ГУО "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Ушачская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средняя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школа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", 719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56121"/>
                  </a:ext>
                </a:extLst>
              </a:tr>
              <a:tr h="8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экзамена, </a:t>
                      </a:r>
                      <a:b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прошли ЦЭ, чел.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538714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490571"/>
                  </a:ext>
                </a:extLst>
              </a:tr>
              <a:tr h="251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2914"/>
                  </a:ext>
                </a:extLst>
              </a:tr>
              <a:tr h="1954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74" marR="538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5675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76827"/>
              </p:ext>
            </p:extLst>
          </p:nvPr>
        </p:nvGraphicFramePr>
        <p:xfrm>
          <a:off x="2495600" y="3645025"/>
          <a:ext cx="6970728" cy="271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138">
                  <a:extLst>
                    <a:ext uri="{9D8B030D-6E8A-4147-A177-3AD203B41FA5}">
                      <a16:colId xmlns:a16="http://schemas.microsoft.com/office/drawing/2014/main" val="1482517166"/>
                    </a:ext>
                  </a:extLst>
                </a:gridCol>
                <a:gridCol w="1167009">
                  <a:extLst>
                    <a:ext uri="{9D8B030D-6E8A-4147-A177-3AD203B41FA5}">
                      <a16:colId xmlns:a16="http://schemas.microsoft.com/office/drawing/2014/main" val="1468466001"/>
                    </a:ext>
                  </a:extLst>
                </a:gridCol>
                <a:gridCol w="1009189">
                  <a:extLst>
                    <a:ext uri="{9D8B030D-6E8A-4147-A177-3AD203B41FA5}">
                      <a16:colId xmlns:a16="http://schemas.microsoft.com/office/drawing/2014/main" val="2384324242"/>
                    </a:ext>
                  </a:extLst>
                </a:gridCol>
                <a:gridCol w="650068">
                  <a:extLst>
                    <a:ext uri="{9D8B030D-6E8A-4147-A177-3AD203B41FA5}">
                      <a16:colId xmlns:a16="http://schemas.microsoft.com/office/drawing/2014/main" val="3465025257"/>
                    </a:ext>
                  </a:extLst>
                </a:gridCol>
                <a:gridCol w="719315">
                  <a:extLst>
                    <a:ext uri="{9D8B030D-6E8A-4147-A177-3AD203B41FA5}">
                      <a16:colId xmlns:a16="http://schemas.microsoft.com/office/drawing/2014/main" val="109109663"/>
                    </a:ext>
                  </a:extLst>
                </a:gridCol>
                <a:gridCol w="665098">
                  <a:extLst>
                    <a:ext uri="{9D8B030D-6E8A-4147-A177-3AD203B41FA5}">
                      <a16:colId xmlns:a16="http://schemas.microsoft.com/office/drawing/2014/main" val="198430975"/>
                    </a:ext>
                  </a:extLst>
                </a:gridCol>
                <a:gridCol w="721462">
                  <a:extLst>
                    <a:ext uri="{9D8B030D-6E8A-4147-A177-3AD203B41FA5}">
                      <a16:colId xmlns:a16="http://schemas.microsoft.com/office/drawing/2014/main" val="2337852448"/>
                    </a:ext>
                  </a:extLst>
                </a:gridCol>
                <a:gridCol w="876061">
                  <a:extLst>
                    <a:ext uri="{9D8B030D-6E8A-4147-A177-3AD203B41FA5}">
                      <a16:colId xmlns:a16="http://schemas.microsoft.com/office/drawing/2014/main" val="2544592059"/>
                    </a:ext>
                  </a:extLst>
                </a:gridCol>
                <a:gridCol w="797152">
                  <a:extLst>
                    <a:ext uri="{9D8B030D-6E8A-4147-A177-3AD203B41FA5}">
                      <a16:colId xmlns:a16="http://schemas.microsoft.com/office/drawing/2014/main" val="1733799731"/>
                    </a:ext>
                  </a:extLst>
                </a:gridCol>
                <a:gridCol w="86236">
                  <a:extLst>
                    <a:ext uri="{9D8B030D-6E8A-4147-A177-3AD203B41FA5}">
                      <a16:colId xmlns:a16="http://schemas.microsoft.com/office/drawing/2014/main" val="4010663872"/>
                    </a:ext>
                  </a:extLst>
                </a:gridCol>
              </a:tblGrid>
              <a:tr h="16306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СВЕДЕНИЯ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99471"/>
                  </a:ext>
                </a:extLst>
              </a:tr>
              <a:tr h="16968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о количестве участников централизованного экзамена (ЦЭ)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13368"/>
                  </a:ext>
                </a:extLst>
              </a:tr>
              <a:tr h="29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29.05.2025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657477"/>
                  </a:ext>
                </a:extLst>
              </a:tr>
              <a:tr h="195536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Витебская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область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28428"/>
                  </a:ext>
                </a:extLst>
              </a:tr>
              <a:tr h="261067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ГУО "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Ушачская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средняя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школа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", 719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91812"/>
                  </a:ext>
                </a:extLst>
              </a:tr>
              <a:tr h="838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№ п/п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 err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экзамена, </a:t>
                      </a:r>
                      <a:b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прошли ЦЭ, чел.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503788"/>
                  </a:ext>
                </a:extLst>
              </a:tr>
              <a:tr h="273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073461"/>
                  </a:ext>
                </a:extLst>
              </a:tr>
              <a:tr h="293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56607"/>
                  </a:ext>
                </a:extLst>
              </a:tr>
              <a:tr h="22246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76" marR="581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777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82286" y="1400533"/>
            <a:ext cx="3744416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63752" y="4509120"/>
            <a:ext cx="3744416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23792" y="2492896"/>
            <a:ext cx="432048" cy="432048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43588" y="18399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13.59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9182" y="3275692"/>
            <a:ext cx="27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ИСПРАВЛЕНО на 14.10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23792" y="5589240"/>
            <a:ext cx="432048" cy="504056"/>
          </a:xfrm>
          <a:prstGeom prst="round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79701"/>
              </p:ext>
            </p:extLst>
          </p:nvPr>
        </p:nvGraphicFramePr>
        <p:xfrm>
          <a:off x="2567144" y="329718"/>
          <a:ext cx="6985241" cy="2955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882">
                  <a:extLst>
                    <a:ext uri="{9D8B030D-6E8A-4147-A177-3AD203B41FA5}">
                      <a16:colId xmlns:a16="http://schemas.microsoft.com/office/drawing/2014/main" val="570505254"/>
                    </a:ext>
                  </a:extLst>
                </a:gridCol>
                <a:gridCol w="1285101">
                  <a:extLst>
                    <a:ext uri="{9D8B030D-6E8A-4147-A177-3AD203B41FA5}">
                      <a16:colId xmlns:a16="http://schemas.microsoft.com/office/drawing/2014/main" val="4286971052"/>
                    </a:ext>
                  </a:extLst>
                </a:gridCol>
                <a:gridCol w="991319">
                  <a:extLst>
                    <a:ext uri="{9D8B030D-6E8A-4147-A177-3AD203B41FA5}">
                      <a16:colId xmlns:a16="http://schemas.microsoft.com/office/drawing/2014/main" val="1860213349"/>
                    </a:ext>
                  </a:extLst>
                </a:gridCol>
                <a:gridCol w="712724">
                  <a:extLst>
                    <a:ext uri="{9D8B030D-6E8A-4147-A177-3AD203B41FA5}">
                      <a16:colId xmlns:a16="http://schemas.microsoft.com/office/drawing/2014/main" val="2527766373"/>
                    </a:ext>
                  </a:extLst>
                </a:gridCol>
                <a:gridCol w="706439">
                  <a:extLst>
                    <a:ext uri="{9D8B030D-6E8A-4147-A177-3AD203B41FA5}">
                      <a16:colId xmlns:a16="http://schemas.microsoft.com/office/drawing/2014/main" val="1432322524"/>
                    </a:ext>
                  </a:extLst>
                </a:gridCol>
                <a:gridCol w="653548">
                  <a:extLst>
                    <a:ext uri="{9D8B030D-6E8A-4147-A177-3AD203B41FA5}">
                      <a16:colId xmlns:a16="http://schemas.microsoft.com/office/drawing/2014/main" val="1633469339"/>
                    </a:ext>
                  </a:extLst>
                </a:gridCol>
                <a:gridCol w="708533">
                  <a:extLst>
                    <a:ext uri="{9D8B030D-6E8A-4147-A177-3AD203B41FA5}">
                      <a16:colId xmlns:a16="http://schemas.microsoft.com/office/drawing/2014/main" val="1223402589"/>
                    </a:ext>
                  </a:extLst>
                </a:gridCol>
                <a:gridCol w="786039">
                  <a:extLst>
                    <a:ext uri="{9D8B030D-6E8A-4147-A177-3AD203B41FA5}">
                      <a16:colId xmlns:a16="http://schemas.microsoft.com/office/drawing/2014/main" val="2681325794"/>
                    </a:ext>
                  </a:extLst>
                </a:gridCol>
                <a:gridCol w="782897">
                  <a:extLst>
                    <a:ext uri="{9D8B030D-6E8A-4147-A177-3AD203B41FA5}">
                      <a16:colId xmlns:a16="http://schemas.microsoft.com/office/drawing/2014/main" val="2014997507"/>
                    </a:ext>
                  </a:extLst>
                </a:gridCol>
                <a:gridCol w="84759">
                  <a:extLst>
                    <a:ext uri="{9D8B030D-6E8A-4147-A177-3AD203B41FA5}">
                      <a16:colId xmlns:a16="http://schemas.microsoft.com/office/drawing/2014/main" val="3836408434"/>
                    </a:ext>
                  </a:extLst>
                </a:gridCol>
              </a:tblGrid>
              <a:tr h="256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29.05.2025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368423"/>
                  </a:ext>
                </a:extLst>
              </a:tr>
              <a:tr h="224722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 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61382"/>
                  </a:ext>
                </a:extLst>
              </a:tr>
              <a:tr h="36586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 "Белорусский государственный университет информатики и радиоэлектроники", код пункта  102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784201"/>
                  </a:ext>
                </a:extLst>
              </a:tr>
              <a:tr h="1060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тестирования, </a:t>
                      </a:r>
                      <a:b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ЦТ,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1268"/>
                  </a:ext>
                </a:extLst>
              </a:tr>
              <a:tr h="414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324275"/>
                  </a:ext>
                </a:extLst>
              </a:tr>
              <a:tr h="414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 язык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451067"/>
                  </a:ext>
                </a:extLst>
              </a:tr>
              <a:tr h="218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41" marR="52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55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67001" y="2436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8899"/>
              </p:ext>
            </p:extLst>
          </p:nvPr>
        </p:nvGraphicFramePr>
        <p:xfrm>
          <a:off x="2567143" y="3585921"/>
          <a:ext cx="6985241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711">
                  <a:extLst>
                    <a:ext uri="{9D8B030D-6E8A-4147-A177-3AD203B41FA5}">
                      <a16:colId xmlns:a16="http://schemas.microsoft.com/office/drawing/2014/main" val="254459566"/>
                    </a:ext>
                  </a:extLst>
                </a:gridCol>
                <a:gridCol w="1293284">
                  <a:extLst>
                    <a:ext uri="{9D8B030D-6E8A-4147-A177-3AD203B41FA5}">
                      <a16:colId xmlns:a16="http://schemas.microsoft.com/office/drawing/2014/main" val="1936748902"/>
                    </a:ext>
                  </a:extLst>
                </a:gridCol>
                <a:gridCol w="989571">
                  <a:extLst>
                    <a:ext uri="{9D8B030D-6E8A-4147-A177-3AD203B41FA5}">
                      <a16:colId xmlns:a16="http://schemas.microsoft.com/office/drawing/2014/main" val="360773267"/>
                    </a:ext>
                  </a:extLst>
                </a:gridCol>
                <a:gridCol w="712175">
                  <a:extLst>
                    <a:ext uri="{9D8B030D-6E8A-4147-A177-3AD203B41FA5}">
                      <a16:colId xmlns:a16="http://schemas.microsoft.com/office/drawing/2014/main" val="4039591819"/>
                    </a:ext>
                  </a:extLst>
                </a:gridCol>
                <a:gridCol w="705332">
                  <a:extLst>
                    <a:ext uri="{9D8B030D-6E8A-4147-A177-3AD203B41FA5}">
                      <a16:colId xmlns:a16="http://schemas.microsoft.com/office/drawing/2014/main" val="279375256"/>
                    </a:ext>
                  </a:extLst>
                </a:gridCol>
                <a:gridCol w="652168">
                  <a:extLst>
                    <a:ext uri="{9D8B030D-6E8A-4147-A177-3AD203B41FA5}">
                      <a16:colId xmlns:a16="http://schemas.microsoft.com/office/drawing/2014/main" val="1983296310"/>
                    </a:ext>
                  </a:extLst>
                </a:gridCol>
                <a:gridCol w="707437">
                  <a:extLst>
                    <a:ext uri="{9D8B030D-6E8A-4147-A177-3AD203B41FA5}">
                      <a16:colId xmlns:a16="http://schemas.microsoft.com/office/drawing/2014/main" val="1168142883"/>
                    </a:ext>
                  </a:extLst>
                </a:gridCol>
                <a:gridCol w="784814">
                  <a:extLst>
                    <a:ext uri="{9D8B030D-6E8A-4147-A177-3AD203B41FA5}">
                      <a16:colId xmlns:a16="http://schemas.microsoft.com/office/drawing/2014/main" val="2987840277"/>
                    </a:ext>
                  </a:extLst>
                </a:gridCol>
                <a:gridCol w="781654">
                  <a:extLst>
                    <a:ext uri="{9D8B030D-6E8A-4147-A177-3AD203B41FA5}">
                      <a16:colId xmlns:a16="http://schemas.microsoft.com/office/drawing/2014/main" val="3807260240"/>
                    </a:ext>
                  </a:extLst>
                </a:gridCol>
                <a:gridCol w="85095">
                  <a:extLst>
                    <a:ext uri="{9D8B030D-6E8A-4147-A177-3AD203B41FA5}">
                      <a16:colId xmlns:a16="http://schemas.microsoft.com/office/drawing/2014/main" val="1532299222"/>
                    </a:ext>
                  </a:extLst>
                </a:gridCol>
              </a:tblGrid>
              <a:tr h="231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29.05.2025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201447"/>
                  </a:ext>
                </a:extLst>
              </a:tr>
              <a:tr h="25915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 </a:t>
                      </a:r>
                      <a:r>
                        <a:rPr lang="en-US" sz="105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</a:t>
                      </a:r>
                      <a:endParaRPr lang="ru-RU" sz="105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44130"/>
                  </a:ext>
                </a:extLst>
              </a:tr>
              <a:tr h="365407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Учреждение образования "Белорусский государственный университет информатики и радиоэлектроники", код пункта  102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6827"/>
                  </a:ext>
                </a:extLst>
              </a:tr>
              <a:tr h="974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тестирования, </a:t>
                      </a:r>
                      <a:b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ЦТ,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909024"/>
                  </a:ext>
                </a:extLst>
              </a:tr>
              <a:tr h="400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871967"/>
                  </a:ext>
                </a:extLst>
              </a:tr>
              <a:tr h="400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Белорусский язык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798476"/>
                  </a:ext>
                </a:extLst>
              </a:tr>
              <a:tr h="248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48" marR="526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950598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783632" y="880748"/>
            <a:ext cx="6552728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16556" y="4108644"/>
            <a:ext cx="6914804" cy="2880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03912" y="2280472"/>
            <a:ext cx="360040" cy="7505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04312" y="2280472"/>
            <a:ext cx="360040" cy="7505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03912" y="5445224"/>
            <a:ext cx="360040" cy="720080"/>
          </a:xfrm>
          <a:prstGeom prst="round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04312" y="5445224"/>
            <a:ext cx="360040" cy="720080"/>
          </a:xfrm>
          <a:prstGeom prst="round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43588" y="18399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14.57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0071" y="3290194"/>
            <a:ext cx="27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ИСПРАВЛЕНО на 18.54</a:t>
            </a:r>
          </a:p>
        </p:txBody>
      </p:sp>
    </p:spTree>
    <p:extLst>
      <p:ext uri="{BB962C8B-B14F-4D97-AF65-F5344CB8AC3E}">
        <p14:creationId xmlns:p14="http://schemas.microsoft.com/office/powerpoint/2010/main" val="313502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08764"/>
              </p:ext>
            </p:extLst>
          </p:nvPr>
        </p:nvGraphicFramePr>
        <p:xfrm>
          <a:off x="2440753" y="404664"/>
          <a:ext cx="711163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22">
                  <a:extLst>
                    <a:ext uri="{9D8B030D-6E8A-4147-A177-3AD203B41FA5}">
                      <a16:colId xmlns:a16="http://schemas.microsoft.com/office/drawing/2014/main" val="3254497094"/>
                    </a:ext>
                  </a:extLst>
                </a:gridCol>
                <a:gridCol w="1166061">
                  <a:extLst>
                    <a:ext uri="{9D8B030D-6E8A-4147-A177-3AD203B41FA5}">
                      <a16:colId xmlns:a16="http://schemas.microsoft.com/office/drawing/2014/main" val="3225224391"/>
                    </a:ext>
                  </a:extLst>
                </a:gridCol>
                <a:gridCol w="946953">
                  <a:extLst>
                    <a:ext uri="{9D8B030D-6E8A-4147-A177-3AD203B41FA5}">
                      <a16:colId xmlns:a16="http://schemas.microsoft.com/office/drawing/2014/main" val="2918413152"/>
                    </a:ext>
                  </a:extLst>
                </a:gridCol>
                <a:gridCol w="695103">
                  <a:extLst>
                    <a:ext uri="{9D8B030D-6E8A-4147-A177-3AD203B41FA5}">
                      <a16:colId xmlns:a16="http://schemas.microsoft.com/office/drawing/2014/main" val="2057003254"/>
                    </a:ext>
                  </a:extLst>
                </a:gridCol>
                <a:gridCol w="674955">
                  <a:extLst>
                    <a:ext uri="{9D8B030D-6E8A-4147-A177-3AD203B41FA5}">
                      <a16:colId xmlns:a16="http://schemas.microsoft.com/office/drawing/2014/main" val="4084460332"/>
                    </a:ext>
                  </a:extLst>
                </a:gridCol>
                <a:gridCol w="824554">
                  <a:extLst>
                    <a:ext uri="{9D8B030D-6E8A-4147-A177-3AD203B41FA5}">
                      <a16:colId xmlns:a16="http://schemas.microsoft.com/office/drawing/2014/main" val="3215208055"/>
                    </a:ext>
                  </a:extLst>
                </a:gridCol>
                <a:gridCol w="676970">
                  <a:extLst>
                    <a:ext uri="{9D8B030D-6E8A-4147-A177-3AD203B41FA5}">
                      <a16:colId xmlns:a16="http://schemas.microsoft.com/office/drawing/2014/main" val="277387946"/>
                    </a:ext>
                  </a:extLst>
                </a:gridCol>
                <a:gridCol w="1036611">
                  <a:extLst>
                    <a:ext uri="{9D8B030D-6E8A-4147-A177-3AD203B41FA5}">
                      <a16:colId xmlns:a16="http://schemas.microsoft.com/office/drawing/2014/main" val="2881162166"/>
                    </a:ext>
                  </a:extLst>
                </a:gridCol>
                <a:gridCol w="745473">
                  <a:extLst>
                    <a:ext uri="{9D8B030D-6E8A-4147-A177-3AD203B41FA5}">
                      <a16:colId xmlns:a16="http://schemas.microsoft.com/office/drawing/2014/main" val="2381994863"/>
                    </a:ext>
                  </a:extLst>
                </a:gridCol>
                <a:gridCol w="83028">
                  <a:extLst>
                    <a:ext uri="{9D8B030D-6E8A-4147-A177-3AD203B41FA5}">
                      <a16:colId xmlns:a16="http://schemas.microsoft.com/office/drawing/2014/main" val="1808475050"/>
                    </a:ext>
                  </a:extLst>
                </a:gridCol>
              </a:tblGrid>
              <a:tr h="253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26.05.2025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10591"/>
                  </a:ext>
                </a:extLst>
              </a:tr>
              <a:tr h="32220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г. 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Минск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036922"/>
                  </a:ext>
                </a:extLst>
              </a:tr>
              <a:tr h="955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ysClr val="windowText" lastClr="000000"/>
                          </a:solidFill>
                          <a:effectLst/>
                        </a:rPr>
                        <a:t>№ п/п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тестирования, </a:t>
                      </a:r>
                      <a:b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прошли ЦТ, чел.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8386"/>
                  </a:ext>
                </a:extLst>
              </a:tr>
              <a:tr h="265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986046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560287"/>
                  </a:ext>
                </a:extLst>
              </a:tr>
              <a:tr h="255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18935"/>
                  </a:ext>
                </a:extLst>
              </a:tr>
              <a:tr h="385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ru-RU" sz="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Беларуси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848285"/>
                  </a:ext>
                </a:extLst>
              </a:tr>
              <a:tr h="1901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12" marR="494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80401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64300"/>
              </p:ext>
            </p:extLst>
          </p:nvPr>
        </p:nvGraphicFramePr>
        <p:xfrm>
          <a:off x="2440753" y="3560000"/>
          <a:ext cx="7128793" cy="2843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33">
                  <a:extLst>
                    <a:ext uri="{9D8B030D-6E8A-4147-A177-3AD203B41FA5}">
                      <a16:colId xmlns:a16="http://schemas.microsoft.com/office/drawing/2014/main" val="3194919143"/>
                    </a:ext>
                  </a:extLst>
                </a:gridCol>
                <a:gridCol w="1174566">
                  <a:extLst>
                    <a:ext uri="{9D8B030D-6E8A-4147-A177-3AD203B41FA5}">
                      <a16:colId xmlns:a16="http://schemas.microsoft.com/office/drawing/2014/main" val="486468041"/>
                    </a:ext>
                  </a:extLst>
                </a:gridCol>
                <a:gridCol w="953860">
                  <a:extLst>
                    <a:ext uri="{9D8B030D-6E8A-4147-A177-3AD203B41FA5}">
                      <a16:colId xmlns:a16="http://schemas.microsoft.com/office/drawing/2014/main" val="1904286923"/>
                    </a:ext>
                  </a:extLst>
                </a:gridCol>
                <a:gridCol w="700174">
                  <a:extLst>
                    <a:ext uri="{9D8B030D-6E8A-4147-A177-3AD203B41FA5}">
                      <a16:colId xmlns:a16="http://schemas.microsoft.com/office/drawing/2014/main" val="2100643401"/>
                    </a:ext>
                  </a:extLst>
                </a:gridCol>
                <a:gridCol w="679878">
                  <a:extLst>
                    <a:ext uri="{9D8B030D-6E8A-4147-A177-3AD203B41FA5}">
                      <a16:colId xmlns:a16="http://schemas.microsoft.com/office/drawing/2014/main" val="649015886"/>
                    </a:ext>
                  </a:extLst>
                </a:gridCol>
                <a:gridCol w="830568">
                  <a:extLst>
                    <a:ext uri="{9D8B030D-6E8A-4147-A177-3AD203B41FA5}">
                      <a16:colId xmlns:a16="http://schemas.microsoft.com/office/drawing/2014/main" val="623440875"/>
                    </a:ext>
                  </a:extLst>
                </a:gridCol>
                <a:gridCol w="681909">
                  <a:extLst>
                    <a:ext uri="{9D8B030D-6E8A-4147-A177-3AD203B41FA5}">
                      <a16:colId xmlns:a16="http://schemas.microsoft.com/office/drawing/2014/main" val="1117236887"/>
                    </a:ext>
                  </a:extLst>
                </a:gridCol>
                <a:gridCol w="900585">
                  <a:extLst>
                    <a:ext uri="{9D8B030D-6E8A-4147-A177-3AD203B41FA5}">
                      <a16:colId xmlns:a16="http://schemas.microsoft.com/office/drawing/2014/main" val="3306741458"/>
                    </a:ext>
                  </a:extLst>
                </a:gridCol>
                <a:gridCol w="859996">
                  <a:extLst>
                    <a:ext uri="{9D8B030D-6E8A-4147-A177-3AD203B41FA5}">
                      <a16:colId xmlns:a16="http://schemas.microsoft.com/office/drawing/2014/main" val="461558154"/>
                    </a:ext>
                  </a:extLst>
                </a:gridCol>
                <a:gridCol w="83424">
                  <a:extLst>
                    <a:ext uri="{9D8B030D-6E8A-4147-A177-3AD203B41FA5}">
                      <a16:colId xmlns:a16="http://schemas.microsoft.com/office/drawing/2014/main" val="2046633727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26.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26.05.2025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553211"/>
                  </a:ext>
                </a:extLst>
              </a:tr>
              <a:tr h="346144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г. </a:t>
                      </a: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Минск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03883"/>
                  </a:ext>
                </a:extLst>
              </a:tr>
              <a:tr h="946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ysClr val="windowText" lastClr="000000"/>
                          </a:solidFill>
                          <a:effectLst/>
                        </a:rPr>
                        <a:t>№ п/п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 участников испытания на начало  тестирования, 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явилось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Удалены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Отстранены по иным причинам, чел.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отстранения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ЦТ, </a:t>
                      </a: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918565"/>
                  </a:ext>
                </a:extLst>
              </a:tr>
              <a:tr h="208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924880"/>
                  </a:ext>
                </a:extLst>
              </a:tr>
              <a:tr h="247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372170"/>
                  </a:ext>
                </a:extLst>
              </a:tr>
              <a:tr h="251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381524"/>
                  </a:ext>
                </a:extLst>
              </a:tr>
              <a:tr h="383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ru-RU" sz="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Беларуси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93282"/>
                  </a:ext>
                </a:extLst>
              </a:tr>
              <a:tr h="244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87" marR="49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9565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711624" y="836712"/>
            <a:ext cx="6552728" cy="144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78440" y="3969060"/>
            <a:ext cx="6552728" cy="1440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1864" y="2492896"/>
            <a:ext cx="57606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2304" y="2492896"/>
            <a:ext cx="576064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5592" y="5551765"/>
            <a:ext cx="576064" cy="216024"/>
          </a:xfrm>
          <a:prstGeom prst="round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70588" y="5551765"/>
            <a:ext cx="576064" cy="216024"/>
          </a:xfrm>
          <a:prstGeom prst="round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585867" y="275552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26.05 в 17.17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4572" y="3339700"/>
            <a:ext cx="32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ИСПРАВЛЕНО 27.05 в 09.22</a:t>
            </a:r>
          </a:p>
        </p:txBody>
      </p:sp>
    </p:spTree>
    <p:extLst>
      <p:ext uri="{BB962C8B-B14F-4D97-AF65-F5344CB8AC3E}">
        <p14:creationId xmlns:p14="http://schemas.microsoft.com/office/powerpoint/2010/main" val="16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57729"/>
              </p:ext>
            </p:extLst>
          </p:nvPr>
        </p:nvGraphicFramePr>
        <p:xfrm>
          <a:off x="2146904" y="188641"/>
          <a:ext cx="7955651" cy="5204063"/>
        </p:xfrm>
        <a:graphic>
          <a:graphicData uri="http://schemas.openxmlformats.org/drawingml/2006/table">
            <a:tbl>
              <a:tblPr/>
              <a:tblGrid>
                <a:gridCol w="278299">
                  <a:extLst>
                    <a:ext uri="{9D8B030D-6E8A-4147-A177-3AD203B41FA5}">
                      <a16:colId xmlns:a16="http://schemas.microsoft.com/office/drawing/2014/main" val="1016257407"/>
                    </a:ext>
                  </a:extLst>
                </a:gridCol>
                <a:gridCol w="1498541">
                  <a:extLst>
                    <a:ext uri="{9D8B030D-6E8A-4147-A177-3AD203B41FA5}">
                      <a16:colId xmlns:a16="http://schemas.microsoft.com/office/drawing/2014/main" val="565942003"/>
                    </a:ext>
                  </a:extLst>
                </a:gridCol>
                <a:gridCol w="1006165">
                  <a:extLst>
                    <a:ext uri="{9D8B030D-6E8A-4147-A177-3AD203B41FA5}">
                      <a16:colId xmlns:a16="http://schemas.microsoft.com/office/drawing/2014/main" val="3029892851"/>
                    </a:ext>
                  </a:extLst>
                </a:gridCol>
                <a:gridCol w="738567">
                  <a:extLst>
                    <a:ext uri="{9D8B030D-6E8A-4147-A177-3AD203B41FA5}">
                      <a16:colId xmlns:a16="http://schemas.microsoft.com/office/drawing/2014/main" val="3624437050"/>
                    </a:ext>
                  </a:extLst>
                </a:gridCol>
                <a:gridCol w="717160">
                  <a:extLst>
                    <a:ext uri="{9D8B030D-6E8A-4147-A177-3AD203B41FA5}">
                      <a16:colId xmlns:a16="http://schemas.microsoft.com/office/drawing/2014/main" val="215865796"/>
                    </a:ext>
                  </a:extLst>
                </a:gridCol>
                <a:gridCol w="1115877">
                  <a:extLst>
                    <a:ext uri="{9D8B030D-6E8A-4147-A177-3AD203B41FA5}">
                      <a16:colId xmlns:a16="http://schemas.microsoft.com/office/drawing/2014/main" val="2381960620"/>
                    </a:ext>
                  </a:extLst>
                </a:gridCol>
                <a:gridCol w="652937">
                  <a:extLst>
                    <a:ext uri="{9D8B030D-6E8A-4147-A177-3AD203B41FA5}">
                      <a16:colId xmlns:a16="http://schemas.microsoft.com/office/drawing/2014/main" val="4208121632"/>
                    </a:ext>
                  </a:extLst>
                </a:gridCol>
                <a:gridCol w="1156018">
                  <a:extLst>
                    <a:ext uri="{9D8B030D-6E8A-4147-A177-3AD203B41FA5}">
                      <a16:colId xmlns:a16="http://schemas.microsoft.com/office/drawing/2014/main" val="4261418018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3155847048"/>
                    </a:ext>
                  </a:extLst>
                </a:gridCol>
              </a:tblGrid>
              <a:tr h="28711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г.Витебск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88970"/>
                  </a:ext>
                </a:extLst>
              </a:tr>
              <a:tr h="24691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 УО "Витебский государственный технологический университет"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60079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предмета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Зарегистрировано  участников испытания на начало экзамена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явилось, чел.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Удалены за нарушения, чел.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нарушения 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Отстранены по иным причинам, чел.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Причина отстранения 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прошли РЦЭ, чел.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23602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8483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Белорусский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6101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2594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55995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3993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0203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1830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Немецкий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75050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Испанский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40247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Французский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88241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Китайский язык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5724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 Беларуси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5424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Обществоведение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62592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0004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Всемирная история (новейшее время)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406759"/>
                  </a:ext>
                </a:extLst>
              </a:tr>
              <a:tr h="2526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1238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1203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5743" marR="5743" marT="57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9757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07968" y="260648"/>
            <a:ext cx="576064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83832" y="506641"/>
            <a:ext cx="3240360" cy="179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15880" y="1340768"/>
            <a:ext cx="576064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08368" y="1340768"/>
            <a:ext cx="576064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52065" y="6392636"/>
            <a:ext cx="3839936" cy="35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52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Технологическая презентация</Template>
  <TotalTime>290</TotalTime>
  <Words>1969</Words>
  <Application>Microsoft Office PowerPoint</Application>
  <PresentationFormat>Широкоэкранный</PresentationFormat>
  <Paragraphs>695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Segoe UI</vt:lpstr>
      <vt:lpstr>Tahoma</vt:lpstr>
      <vt:lpstr>Times New Roman</vt:lpstr>
      <vt:lpstr>Wingdings</vt:lpstr>
      <vt:lpstr>Тема Office</vt:lpstr>
      <vt:lpstr>Доставка  экзаменационных материалов, оформление протоколов  и отчетности  в дни проведения  ЦЭ и ЦТ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 5 с информацией о кадрах</vt:lpstr>
      <vt:lpstr>Слайд 5 с информацией о кадрах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Татьяна Гуринович</cp:lastModifiedBy>
  <cp:revision>16</cp:revision>
  <cp:lastPrinted>2026-04-07T13:55:59Z</cp:lastPrinted>
  <dcterms:created xsi:type="dcterms:W3CDTF">2026-03-20T08:09:54Z</dcterms:created>
  <dcterms:modified xsi:type="dcterms:W3CDTF">2026-04-09T08:27:23Z</dcterms:modified>
  <cp:category/>
</cp:coreProperties>
</file>