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80" r:id="rId3"/>
    <p:sldId id="289" r:id="rId4"/>
    <p:sldId id="308" r:id="rId5"/>
    <p:sldId id="312" r:id="rId6"/>
    <p:sldId id="282" r:id="rId7"/>
    <p:sldId id="283" r:id="rId8"/>
    <p:sldId id="309" r:id="rId9"/>
    <p:sldId id="313" r:id="rId10"/>
    <p:sldId id="288" r:id="rId11"/>
    <p:sldId id="286" r:id="rId12"/>
    <p:sldId id="293" r:id="rId13"/>
    <p:sldId id="295" r:id="rId14"/>
    <p:sldId id="294" r:id="rId15"/>
    <p:sldId id="300" r:id="rId16"/>
    <p:sldId id="301" r:id="rId17"/>
    <p:sldId id="302" r:id="rId18"/>
    <p:sldId id="303" r:id="rId19"/>
    <p:sldId id="305" r:id="rId20"/>
    <p:sldId id="304" r:id="rId21"/>
    <p:sldId id="298" r:id="rId22"/>
    <p:sldId id="299" r:id="rId23"/>
    <p:sldId id="310" r:id="rId24"/>
    <p:sldId id="315" r:id="rId25"/>
    <p:sldId id="274" r:id="rId26"/>
  </p:sldIdLst>
  <p:sldSz cx="9144000" cy="6858000" type="screen4x3"/>
  <p:notesSz cx="6645275" cy="977582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8D"/>
    <a:srgbClr val="0070C0"/>
    <a:srgbClr val="5679ED"/>
    <a:srgbClr val="000000"/>
    <a:srgbClr val="EAEAEA"/>
    <a:srgbClr val="F2F2F2"/>
    <a:srgbClr val="FDEBE7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08.10.2025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08.10.2025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2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9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19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о значкам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7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08.10.2025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83532" y="4830617"/>
            <a:ext cx="5535612" cy="840509"/>
          </a:xfrm>
          <a:solidFill>
            <a:srgbClr val="0070C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x-none" sz="30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83532" y="2004291"/>
            <a:ext cx="5535612" cy="2623126"/>
          </a:xfrm>
          <a:solidFill>
            <a:srgbClr val="0070C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</a:t>
            </a: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12" y="32512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364708"/>
            <a:ext cx="6404135" cy="848479"/>
          </a:xfrm>
        </p:spPr>
        <p:txBody>
          <a:bodyPr rtlCol="0"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95359"/>
              </p:ext>
            </p:extLst>
          </p:nvPr>
        </p:nvGraphicFramePr>
        <p:xfrm>
          <a:off x="931025" y="714875"/>
          <a:ext cx="7165571" cy="590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571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490451">
                <a:tc>
                  <a:txBody>
                    <a:bodyPr/>
                    <a:lstStyle/>
                    <a:p>
                      <a:pPr rtl="0"/>
                      <a:r>
                        <a:rPr lang="be-BY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репетиции </a:t>
                      </a:r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НИКО в учреждении образования: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6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НИКО в аудитории осуществляется </a:t>
                      </a:r>
                      <a:r>
                        <a:rPr lang="x-none" sz="13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аудитории должен присутствовать внешний наблюдатель для контроля соответствия процедуры проведения НИКО предъявляемым требованиям.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день проведения исследования отобранные для участия учащиеся допускаются в аудиторию и размещаются согласно списку участников (по алфавиту).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отобранных для участия в НИКО учащихся в аудиторию осуществляется на основании документа, удостоверяющего личность.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НИКО в аудитории, проводит инструктаж учащихся о требованиях к проведению НИКО (п.34 Инструкции о порядке проведения НИКО).</a:t>
                      </a:r>
                      <a:endParaRPr lang="ru-RU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Проведение инструктажа и авторизация учащихся в системе осуществляются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 15 минут(!) 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начала тестирования.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сессия тестирования начинается в 11.00, вторая – в 13.40.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После выполнения учащимися</a:t>
                      </a:r>
                      <a:r>
                        <a:rPr lang="be-BY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диагностического теста 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работы.</a:t>
                      </a:r>
                      <a:endParaRPr lang="x-none" sz="13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13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осле проведения НИКО внешний наблюдатель заполняет протокол</a:t>
                      </a:r>
                      <a:r>
                        <a:rPr lang="x-none" sz="13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НИКО.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x-none" sz="12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589882"/>
            <a:ext cx="6571597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288473"/>
            <a:ext cx="7200899" cy="5328458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моменты:</a:t>
            </a:r>
          </a:p>
          <a:p>
            <a:pPr marL="270000" indent="-257175">
              <a:lnSpc>
                <a:spcPct val="100000"/>
              </a:lnSpc>
              <a:spcBef>
                <a:spcPts val="450"/>
              </a:spcBef>
              <a:buAutoNum type="arabicPeriod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учащиеся выполняют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x-none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диагностическую работу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 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учащихся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репетиции НИКО не проводится.</a:t>
            </a: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НИКО:</a:t>
            </a: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5" indent="0">
              <a:lnSpc>
                <a:spcPct val="160000"/>
              </a:lnSpc>
              <a:spcBef>
                <a:spcPts val="450"/>
              </a:spcBef>
              <a:buNone/>
            </a:pPr>
            <a:endParaRPr lang="x-none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0533"/>
              </p:ext>
            </p:extLst>
          </p:nvPr>
        </p:nvGraphicFramePr>
        <p:xfrm>
          <a:off x="971551" y="3643526"/>
          <a:ext cx="7726933" cy="2782210"/>
        </p:xfrm>
        <a:graphic>
          <a:graphicData uri="http://schemas.openxmlformats.org/drawingml/2006/table">
            <a:tbl>
              <a:tblPr firstRow="1" firstCol="1" bandRow="1"/>
              <a:tblGrid>
                <a:gridCol w="3924440">
                  <a:extLst>
                    <a:ext uri="{9D8B030D-6E8A-4147-A177-3AD203B41FA5}">
                      <a16:colId xmlns:a16="http://schemas.microsoft.com/office/drawing/2014/main" val="848139259"/>
                    </a:ext>
                  </a:extLst>
                </a:gridCol>
                <a:gridCol w="3802493">
                  <a:extLst>
                    <a:ext uri="{9D8B030D-6E8A-4147-A177-3AD203B41FA5}">
                      <a16:colId xmlns:a16="http://schemas.microsoft.com/office/drawing/2014/main" val="3524704976"/>
                    </a:ext>
                  </a:extLst>
                </a:gridCol>
              </a:tblGrid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функциональной грамотности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43504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25226"/>
                  </a:ext>
                </a:extLst>
              </a:tr>
              <a:tr h="618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педагогических работников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75369"/>
                  </a:ext>
                </a:extLst>
              </a:tr>
              <a:tr h="927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законных представителей несовершеннолетних учащихся УО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256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49322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1666701"/>
            <a:ext cx="7404653" cy="4426527"/>
          </a:xfrm>
        </p:spPr>
        <p:txBody>
          <a:bodyPr>
            <a:normAutofit fontScale="92500"/>
          </a:bodyPr>
          <a:lstStyle/>
          <a:p>
            <a:pPr marL="34290" indent="0"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55725" lvl="0" indent="-342900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вариантов диагностической работы будет осуществляться во время  запуска тестов учащимися.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диагностической работы для каждого учащегося, отобранного для участия в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для проведения НИКО</a:t>
            </a:r>
            <a:r>
              <a:rPr lang="x-none" sz="1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2 календарных дня</a:t>
            </a:r>
            <a:r>
              <a:rPr lang="x-none" sz="1300" b="1" i="1" dirty="0">
                <a:solidFill>
                  <a:srgbClr val="4A66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рассадки учащихся в аудитории при проведении репетиционного НИКО не применяется.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x-none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в учреждении образования составляет схему рассадки с учётом распределения вариантов диагностической работы</a:t>
            </a:r>
            <a:r>
              <a:rPr lang="x-none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п. 30 Инструкции)</a:t>
            </a:r>
            <a:endParaRPr lang="x-none" sz="1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сопровождают педагогические работники, </a:t>
            </a:r>
            <a:r>
              <a:rPr lang="x-none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преподающие в классах (группах), в которых обучаются и воспитываются учащиеся.</a:t>
            </a:r>
          </a:p>
          <a:p>
            <a:pPr marL="270000" lvl="0" indent="-257175">
              <a:lnSpc>
                <a:spcPct val="160000"/>
              </a:lnSpc>
              <a:spcBef>
                <a:spcPts val="450"/>
              </a:spcBef>
              <a:buClr>
                <a:srgbClr val="4A66AC"/>
              </a:buClr>
              <a:buFont typeface="Corbel" pitchFamily="34" charset="0"/>
              <a:buAutoNum type="arabicPeriod" startAt="2"/>
            </a:pPr>
            <a:endParaRPr lang="x-none" sz="1600" b="1" dirty="0">
              <a:solidFill>
                <a:srgbClr val="4A66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738672"/>
            <a:ext cx="6571597" cy="1250827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1559675"/>
            <a:ext cx="7200899" cy="4458740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(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x-none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725" indent="-342900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5"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в аудитории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НИКО,</a:t>
            </a: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рабочих записей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ручки, карандаши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калькуляторы,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138" indent="-214313">
              <a:lnSpc>
                <a:spcPct val="160000"/>
              </a:lnSpc>
              <a:spcBef>
                <a:spcPts val="450"/>
              </a:spcBef>
              <a:buFontTx/>
              <a:buChar char="-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возникновения чрезвычайных ситуаций.</a:t>
            </a:r>
          </a:p>
          <a:p>
            <a:pPr marL="270000" indent="-257175">
              <a:lnSpc>
                <a:spcPct val="160000"/>
              </a:lnSpc>
              <a:spcBef>
                <a:spcPts val="450"/>
              </a:spcBef>
              <a:buFont typeface="+mj-lt"/>
              <a:buAutoNum type="arabicPeriod" startAt="6"/>
            </a:pPr>
            <a:r>
              <a:rPr lang="be-BY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выполнения диагностической работы не включается время, выделенное на подготовительные мероприятия (инструктаж, авторизация).</a:t>
            </a:r>
          </a:p>
          <a:p>
            <a:pPr marL="291465" indent="-257175">
              <a:lnSpc>
                <a:spcPct val="100000"/>
              </a:lnSpc>
              <a:buAutoNum type="arabicPeriod"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987677"/>
            <a:ext cx="6571597" cy="130017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ВНЕШНИХ НАБЛЮДАТЕЛЕЙ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641" y="2728424"/>
            <a:ext cx="7222719" cy="2886595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соответствия процедуры проведения НИКО в учреждении образования предъявляемым требованиям.</a:t>
            </a:r>
          </a:p>
          <a:p>
            <a:pPr marL="34290" indent="0">
              <a:lnSpc>
                <a:spcPct val="15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высокого уровня организации и проведения НИКО в отобранном учреждении образования.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2" y="1080655"/>
            <a:ext cx="6571597" cy="1423326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ВНЕШНИХ НАБЛЮДАТЕЛЕЙ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174" y="2429166"/>
            <a:ext cx="7619653" cy="3580936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объективности проведения исследования внешним наблюдателям необходимо: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правильность отбора участников тестирования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рисутствовать в аудитории, в которой проводится НИКО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онтролировать соблюдение конфиденциальности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выполнения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endParaRPr lang="x-none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ледить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временного </a:t>
            </a: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1321454"/>
            <a:ext cx="6571597" cy="1300172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2471992"/>
            <a:ext cx="7200899" cy="3563043"/>
          </a:xfrm>
        </p:spPr>
        <p:txBody>
          <a:bodyPr>
            <a:normAutofit/>
          </a:bodyPr>
          <a:lstStyle/>
          <a:p>
            <a:pPr marL="34290" indent="0">
              <a:lnSpc>
                <a:spcPct val="160000"/>
              </a:lnSpc>
              <a:buNone/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сохранности и конфиденциальности всех материалов исследования.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при каких обстоятельствах НЕ РАЗРЕШАЕТСЯ копировать защищенные/конфиденциальные материалы НИКО.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Видеозапись сессий запрещена.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Настоятельно рекомендуется принять все меры безопасности, чтобы учащиеся не могли сфотографировать материалы при помощи мобильных телефонов или электронных устройств.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buNone/>
            </a:pP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661420"/>
            <a:ext cx="6571597" cy="1483263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ВНЕШНИХ НАБЛЮДАТЕЛЕЙ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797" y="1819863"/>
            <a:ext cx="5422407" cy="79885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проведения НИКО.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73" y="5044071"/>
            <a:ext cx="2172254" cy="1448169"/>
          </a:xfrm>
          <a:prstGeom prst="rect">
            <a:avLst/>
          </a:prstGeom>
        </p:spPr>
      </p:pic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96044" y="2444771"/>
            <a:ext cx="5951913" cy="245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37160" algn="l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be-BY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аполненный протокол необходимо выслать </a:t>
            </a:r>
            <a:r>
              <a:rPr kumimoji="0" lang="x-non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отсканированном виде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почту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niko@rikc.by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позднее одного дня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следующего за днем проведения исследования.</a:t>
            </a:r>
          </a:p>
          <a:p>
            <a:pPr marL="171450" marR="0" lvl="0" indent="-137160" algn="l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Заполненный </a:t>
            </a:r>
            <a:r>
              <a:rPr kumimoji="0" lang="x-none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оригинал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протокола передается на хранение районному координатору.</a:t>
            </a:r>
          </a:p>
          <a:p>
            <a:pPr marL="34290" marR="0" lvl="0" indent="0" algn="ctr" defTabSz="685800" rtl="0" eaLnBrk="1" fontAlgn="auto" latinLnBrk="0" hangingPunct="1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x-none" sz="1650" b="1" i="0" u="none" strike="noStrike" kern="1200" cap="none" spc="0" normalizeH="0" baseline="0" noProof="0" dirty="0" smtClean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46760"/>
            <a:ext cx="7406640" cy="1152698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x-non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066256"/>
            <a:ext cx="7404653" cy="5550677"/>
          </a:xfrm>
        </p:spPr>
        <p:txBody>
          <a:bodyPr>
            <a:noAutofit/>
          </a:bodyPr>
          <a:lstStyle/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пользователей по работе с ПО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координаторов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экспертов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памятки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родителей, для учащихся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организаторов в УО)</a:t>
            </a:r>
            <a:endParaRPr lang="x-none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(для внешних наблюдателей)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НИКО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для информирования учащихся о репетиции НИКО</a:t>
            </a:r>
            <a:endParaRPr lang="x-none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инструкция по отбору учащихся в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60000"/>
              </a:lnSpc>
              <a:buNone/>
            </a:pPr>
            <a:r>
              <a:rPr lang="x-none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</a:t>
            </a:r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(презентации) для: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районных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организаторов 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</a:p>
          <a:p>
            <a:pPr marL="345600">
              <a:lnSpc>
                <a:spcPct val="60000"/>
              </a:lnSpc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внешних наблюдателей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99" y="138616"/>
            <a:ext cx="6855202" cy="14935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РИКЗ</a:t>
            </a:r>
            <a:b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RIKC.BY</a:t>
            </a:r>
          </a:p>
        </p:txBody>
      </p:sp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5388" y="2582963"/>
            <a:ext cx="16821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пунктов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051" y="4814559"/>
            <a:ext cx="232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 проведения НИКО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lad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771" y="1491207"/>
            <a:ext cx="5809591" cy="2245511"/>
          </a:xfrm>
          <a:prstGeom prst="rect">
            <a:avLst/>
          </a:prstGeom>
          <a:noFill/>
        </p:spPr>
      </p:pic>
      <p:pic>
        <p:nvPicPr>
          <p:cNvPr id="3" name="Picture 5" descr="C:\Users\wlad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526" y="3724776"/>
            <a:ext cx="5816481" cy="2191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74210" y="2719029"/>
            <a:ext cx="6198785" cy="2110023"/>
            <a:chOff x="1268083" y="2717821"/>
            <a:chExt cx="6198785" cy="211002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061" y="2717821"/>
              <a:ext cx="2094807" cy="21100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268083" y="3172668"/>
              <a:ext cx="3873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0" lang="ru-RU" sz="1800" b="1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Инструкци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я</a:t>
              </a:r>
              <a: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br>
                <a:rPr kumimoji="0" lang="x-none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 порядке проведения мероприятия 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«</a:t>
              </a:r>
              <a:r>
                <a:rPr kumimoji="0" lang="x-none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Национальное исследование качества образования</a:t>
              </a: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  <a:endPara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9125" y="3416060"/>
            <a:ext cx="7366958" cy="3071004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304389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61" y="4364966"/>
            <a:ext cx="2672194" cy="1155939"/>
          </a:xfrm>
        </p:spPr>
        <p:txBody>
          <a:bodyPr anchor="ctr">
            <a:normAutofit/>
          </a:bodyPr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для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УО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34" y="3737446"/>
            <a:ext cx="3980604" cy="2523605"/>
          </a:xfrm>
          <a:prstGeom prst="rect">
            <a:avLst/>
          </a:prstGeom>
        </p:spPr>
      </p:pic>
      <p:pic>
        <p:nvPicPr>
          <p:cNvPr id="1027" name="Picture 3" descr="C:\Users\wlad\Desktop\3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139" y="1334478"/>
            <a:ext cx="3114945" cy="1494185"/>
          </a:xfrm>
          <a:prstGeom prst="rect">
            <a:avLst/>
          </a:prstGeom>
          <a:noFill/>
        </p:spPr>
      </p:pic>
      <p:pic>
        <p:nvPicPr>
          <p:cNvPr id="1028" name="Picture 4" descr="C:\Users\wlad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830" y="1346427"/>
            <a:ext cx="3705216" cy="188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55" y="2924356"/>
            <a:ext cx="7677509" cy="3640346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0505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19" y="3927486"/>
            <a:ext cx="3232907" cy="1664899"/>
          </a:xfrm>
        </p:spPr>
        <p:txBody>
          <a:bodyPr anchor="ctr"/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НИКО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внешнего наблюдателя)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46" y="3121575"/>
            <a:ext cx="3999779" cy="3276720"/>
          </a:xfrm>
          <a:prstGeom prst="rect">
            <a:avLst/>
          </a:prstGeom>
        </p:spPr>
      </p:pic>
      <p:pic>
        <p:nvPicPr>
          <p:cNvPr id="2050" name="Picture 2" descr="C:\Users\wlad\Desktop\3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7" y="1092949"/>
            <a:ext cx="3114944" cy="1494185"/>
          </a:xfrm>
          <a:prstGeom prst="rect">
            <a:avLst/>
          </a:prstGeom>
          <a:noFill/>
        </p:spPr>
      </p:pic>
      <p:pic>
        <p:nvPicPr>
          <p:cNvPr id="2051" name="Picture 3" descr="C:\Users\wlad\Desktop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757" y="1089410"/>
            <a:ext cx="3994601" cy="167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5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3" y="1321729"/>
            <a:ext cx="7813963" cy="5278580"/>
          </a:xfrm>
        </p:spPr>
        <p:txBody>
          <a:bodyPr>
            <a:noAutofit/>
          </a:bodyPr>
          <a:lstStyle/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должной проверки компьютерной техники в учреждениях образования (соответствие техническим требованиям, пропускная способность и т.д.).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be-BY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еткое следование документам и инструкциям по организации и проведению НИКО (Инструкция по отбору учащихся-участников НИКО в УО,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организаторов НИКО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размещенным на сайте РИКЗ, а также документам, регламентирующим проведение НИКО.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временного регламента: начало выполнения диагностической работы каждой сессии должно соответствовать расписанию.</a:t>
            </a:r>
          </a:p>
          <a:p>
            <a:pPr marL="377190" indent="-342900">
              <a:lnSpc>
                <a:spcPct val="100000"/>
              </a:lnSpc>
              <a:buFont typeface="+mj-lt"/>
              <a:buAutoNum type="arabicParenR"/>
            </a:pPr>
            <a:r>
              <a:rPr lang="x-none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замены участников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которые не могут принять участие в тестировании, необходимо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данные нового участника в АС.</a:t>
            </a: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055716"/>
            <a:ext cx="7813963" cy="5602777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онтактная информация о рабочих группах в учреждениях, участвующих в организации и проведении НИКО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размещена на сайте: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https://niko.unibel.by</a:t>
            </a:r>
          </a:p>
          <a:p>
            <a:pPr marL="34290" indent="0" algn="ctr">
              <a:lnSpc>
                <a:spcPct val="100000"/>
              </a:lnSpc>
              <a:buNone/>
            </a:pPr>
            <a:endParaRPr lang="x-none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60032"/>
              </p:ext>
            </p:extLst>
          </p:nvPr>
        </p:nvGraphicFramePr>
        <p:xfrm>
          <a:off x="834987" y="2498285"/>
          <a:ext cx="7474023" cy="3477628"/>
        </p:xfrm>
        <a:graphic>
          <a:graphicData uri="http://schemas.openxmlformats.org/drawingml/2006/table">
            <a:tbl>
              <a:tblPr firstRow="1" firstCol="1" bandRow="1"/>
              <a:tblGrid>
                <a:gridCol w="3736625">
                  <a:extLst>
                    <a:ext uri="{9D8B030D-6E8A-4147-A177-3AD203B41FA5}">
                      <a16:colId xmlns:a16="http://schemas.microsoft.com/office/drawing/2014/main" val="3904742967"/>
                    </a:ext>
                  </a:extLst>
                </a:gridCol>
                <a:gridCol w="3737398">
                  <a:extLst>
                    <a:ext uri="{9D8B030D-6E8A-4147-A177-3AD203B41FA5}">
                      <a16:colId xmlns:a16="http://schemas.microsoft.com/office/drawing/2014/main" val="3380194778"/>
                    </a:ext>
                  </a:extLst>
                </a:gridCol>
              </a:tblGrid>
              <a:tr h="8454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BY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«Главный информационно-аналитический центр Министерства образования Республики Беларусь»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вопросы использования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автоматизированной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информационной системы в ходе проведения 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93783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у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чреждение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«Академия образования»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научно-методическое обеспечение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5764"/>
                  </a:ext>
                </a:extLst>
              </a:tr>
              <a:tr h="11273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«Республиканский институт контроля знаний»</a:t>
                      </a:r>
                      <a:endParaRPr lang="ru-BY" sz="15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организационное сопровождение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BY" sz="15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2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96885" y="3442125"/>
            <a:ext cx="4950230" cy="165669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Беларусь,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7,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237-06-66, </a:t>
            </a:r>
            <a:b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267-85-23,</a:t>
            </a:r>
          </a:p>
          <a:p>
            <a:pPr defTabSz="685800">
              <a:defRPr/>
            </a:pPr>
            <a:r>
              <a:rPr lang="en-US" sz="3375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3375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4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099" y="3226886"/>
            <a:ext cx="3873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формированию функциональной грамотности учащихся учреждений образования Республики Беларусь, реализующих образовательные программы общего среднего образования, на 2024 – 2026 годы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60" y="2567844"/>
            <a:ext cx="4772427" cy="2948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2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9435"/>
            <a:ext cx="6858000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566" y="3293160"/>
            <a:ext cx="4024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x-none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18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лан</a:t>
            </a:r>
            <a:r>
              <a:rPr kumimoji="0" lang="x-none" sz="1800" b="1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1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подготовке</a:t>
            </a:r>
            <a:r>
              <a:rPr kumimoji="0" lang="en-US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</a:t>
            </a:r>
            <a:r>
              <a:rPr lang="x-none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учащихся </a:t>
            </a:r>
            <a:r>
              <a:rPr lang="x-none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НИКО</a:t>
            </a:r>
            <a:r>
              <a:rPr kumimoji="0" lang="x-none" sz="1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43" y="2476401"/>
            <a:ext cx="4561830" cy="343347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9" y="1681393"/>
            <a:ext cx="7066682" cy="994422"/>
          </a:xfrm>
        </p:spPr>
        <p:txBody>
          <a:bodyPr rtlCol="0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грамотности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8659" y="2653371"/>
            <a:ext cx="7066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 изучается влияние факторов, обусловливающих уровень функциональной грамотности учащихся, на основе результатов 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анкетирования</a:t>
            </a:r>
            <a:r>
              <a:rPr kumimoji="0" 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НИКО</a:t>
            </a:r>
            <a:r>
              <a:rPr kumimoji="0" 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проводится с целью получения 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47" y="1995163"/>
            <a:ext cx="6967105" cy="980793"/>
          </a:xfrm>
        </p:spPr>
        <p:txBody>
          <a:bodyPr/>
          <a:lstStyle/>
          <a:p>
            <a:r>
              <a:rPr lang="x-non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РЕПЕТИЦИИ </a:t>
            </a:r>
            <a:r>
              <a:rPr lang="x-none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74" y="2907380"/>
            <a:ext cx="7404653" cy="3028950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x-none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1600" b="1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IX, X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x-none" sz="16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класса учреждений общего среднего </a:t>
            </a:r>
            <a:r>
              <a:rPr lang="x-none" sz="16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16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768" y="260648"/>
            <a:ext cx="4770465" cy="14517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3" y="1562793"/>
            <a:ext cx="8195129" cy="4838007"/>
          </a:xfrm>
        </p:spPr>
        <p:txBody>
          <a:bodyPr>
            <a:normAutofit/>
          </a:bodyPr>
          <a:lstStyle/>
          <a:p>
            <a:pPr marL="34290" indent="0" algn="just">
              <a:lnSpc>
                <a:spcPct val="150000"/>
              </a:lnSpc>
              <a:buNone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в исследовании примут </a:t>
            </a: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Минск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 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Гомельская область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</a:t>
            </a: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55" y="382385"/>
            <a:ext cx="4513290" cy="110559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ноября</a:t>
            </a:r>
            <a:endParaRPr lang="en-US" sz="1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32" y="1662545"/>
            <a:ext cx="8461136" cy="4937760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20 000 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будут участвовать 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Национального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BY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 </a:t>
            </a:r>
          </a:p>
          <a:p>
            <a:pPr marL="34290" indent="0">
              <a:lnSpc>
                <a:spcPct val="100000"/>
              </a:lnSpc>
              <a:buNone/>
            </a:pPr>
            <a:endParaRPr lang="x-non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18363"/>
              </p:ext>
            </p:extLst>
          </p:nvPr>
        </p:nvGraphicFramePr>
        <p:xfrm>
          <a:off x="404902" y="3732254"/>
          <a:ext cx="3960000" cy="19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659848746"/>
                    </a:ext>
                  </a:extLst>
                </a:gridCol>
              </a:tblGrid>
              <a:tr h="6599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4641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8348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156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/>
                </a:tc>
                <a:extLst>
                  <a:ext uri="{0D108BD9-81ED-4DB2-BD59-A6C34878D82A}">
                    <a16:rowId xmlns:a16="http://schemas.microsoft.com/office/drawing/2014/main" val="41468302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6512" y="3112327"/>
            <a:ext cx="3067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43750"/>
              </p:ext>
            </p:extLst>
          </p:nvPr>
        </p:nvGraphicFramePr>
        <p:xfrm>
          <a:off x="4736748" y="3732254"/>
          <a:ext cx="3960000" cy="19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21112778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88744426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617319908"/>
                    </a:ext>
                  </a:extLst>
                </a:gridCol>
              </a:tblGrid>
              <a:tr h="6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проведения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2419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7697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3616632798"/>
                  </a:ext>
                </a:extLst>
              </a:tr>
              <a:tr h="33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9928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/>
                </a:tc>
                <a:extLst>
                  <a:ext uri="{0D108BD9-81ED-4DB2-BD59-A6C34878D82A}">
                    <a16:rowId xmlns:a16="http://schemas.microsoft.com/office/drawing/2014/main" val="20407178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32926" y="3100799"/>
            <a:ext cx="2967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355" y="2366241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4645" y="2407578"/>
            <a:ext cx="2808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0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454332"/>
            <a:ext cx="7711630" cy="1017270"/>
          </a:xfrm>
        </p:spPr>
        <p:txBody>
          <a:bodyPr rtlCol="0">
            <a:normAutofit/>
          </a:bodyPr>
          <a:lstStyle/>
          <a:p>
            <a:pPr rtl="0"/>
            <a:r>
              <a:rPr lang="x-none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использованием автоматизированных информационных </a:t>
            </a:r>
            <a:r>
              <a:rPr lang="x-non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21196"/>
              </p:ext>
            </p:extLst>
          </p:nvPr>
        </p:nvGraphicFramePr>
        <p:xfrm>
          <a:off x="811563" y="1815022"/>
          <a:ext cx="7404498" cy="41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24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370224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38207"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на репетиции не проводится</a:t>
                      </a:r>
                      <a:endParaRPr lang="ru" sz="15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67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860849" y="2420599"/>
            <a:ext cx="1614748" cy="323948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работа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65105" y="2748333"/>
            <a:ext cx="6235" cy="1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88222" y="2939156"/>
            <a:ext cx="2160000" cy="945000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1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68222" y="3887941"/>
            <a:ext cx="0" cy="18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60848" y="4076266"/>
            <a:ext cx="1614747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ерерыв 10 минут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65105" y="4393646"/>
            <a:ext cx="6235" cy="17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88222" y="4572000"/>
            <a:ext cx="2160000" cy="945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Сессия 2 (45 минут)</a:t>
            </a:r>
            <a:endParaRPr kumimoji="0" lang="x-non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</a:t>
            </a:r>
            <a:r>
              <a:rPr kumimoji="0" lang="x-none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двум</a:t>
            </a:r>
            <a:r>
              <a:rPr kumimoji="0" lang="x-non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и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математическая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endParaRPr kumimoji="0" lang="x-none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3623" y="2702675"/>
            <a:ext cx="2700000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3623" y="3704355"/>
            <a:ext cx="2700000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3624" y="4706035"/>
            <a:ext cx="2700000" cy="792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366" y="1209495"/>
            <a:ext cx="7520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Учащимся предлагается пройти тестирование на </a:t>
            </a:r>
            <a:r>
              <a:rPr lang="ru-RU" sz="1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русском или белорусском языке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 выбору).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3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1363</Words>
  <Application>Microsoft Office PowerPoint</Application>
  <PresentationFormat>Экран (4:3)</PresentationFormat>
  <Paragraphs>206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Corbel</vt:lpstr>
      <vt:lpstr>Rockwell</vt:lpstr>
      <vt:lpstr>Symbol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репетиции НИКО</vt:lpstr>
      <vt:lpstr>Документы, регламентирующие проведение НИКО</vt:lpstr>
      <vt:lpstr>Документы, регламентирующие проведение НИКО</vt:lpstr>
      <vt:lpstr>Документы, регламентирующие проведение НИКО</vt:lpstr>
      <vt:lpstr>НИКО – оценка функциональной грамотности учащихся.</vt:lpstr>
      <vt:lpstr>УЧАСТНИКИ РЕПЕТИЦИИ НИКО </vt:lpstr>
      <vt:lpstr>РЕПЕТИЦИЯ НИКО 2025 25 ноября</vt:lpstr>
      <vt:lpstr>РЕПЕТИЦИЯ НИКО 2025 25 ноября</vt:lpstr>
      <vt:lpstr>НИКО проводится с использованием автоматизированных информационных систем.</vt:lpstr>
      <vt:lpstr>ПРОВЕДЕНИЕ РЕПЕТИЦИИ НИКО </vt:lpstr>
      <vt:lpstr>ПРОВЕДЕНИЕ РЕПЕТИЦИИ НИКО </vt:lpstr>
      <vt:lpstr>ПРОВЕДЕНИЕ РЕПЕТИЦИИ НИКО</vt:lpstr>
      <vt:lpstr>ПРОВЕДЕНИЕ РЕПЕТИЦИИ НИКО </vt:lpstr>
      <vt:lpstr>ПРОВЕДЕНИЕ РЕПЕТИЦИИ НИКО РОЛЬ ВНЕШНИХ НАБЛЮДАТЕЛЕЙ</vt:lpstr>
      <vt:lpstr>ПРОВЕДЕНИЕ РЕПЕТИЦИИ НИКО РОЛЬ ВНЕШНИХ НАБЛЮДАТЕЛЕЙ </vt:lpstr>
      <vt:lpstr>ПРОВЕДЕНИЕ РЕПЕТИЦИИ НИКО </vt:lpstr>
      <vt:lpstr>ПОСЛЕ ПРОВЕДЕНИЯ РЕПЕТИЦИИ НИКО РОЛЬ ВНЕШНИХ НАБЛЮДАТЕЛЕЙ </vt:lpstr>
      <vt:lpstr>НА САЙТЕ РИКЗ</vt:lpstr>
      <vt:lpstr>Официальный сайт РИКЗ RIKC.BY</vt:lpstr>
      <vt:lpstr>На сайте РИКЗ</vt:lpstr>
      <vt:lpstr>На сайте РИКЗ</vt:lpstr>
      <vt:lpstr>ОБРАТИТЬ ВНИМАНИЕ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2025-10-08T07:02:48Z</dcterms:modified>
</cp:coreProperties>
</file>