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280" r:id="rId3"/>
    <p:sldId id="289" r:id="rId4"/>
    <p:sldId id="308" r:id="rId5"/>
    <p:sldId id="312" r:id="rId6"/>
    <p:sldId id="282" r:id="rId7"/>
    <p:sldId id="283" r:id="rId8"/>
    <p:sldId id="309" r:id="rId9"/>
    <p:sldId id="313" r:id="rId10"/>
    <p:sldId id="288" r:id="rId11"/>
    <p:sldId id="263" r:id="rId12"/>
    <p:sldId id="269" r:id="rId13"/>
    <p:sldId id="311" r:id="rId14"/>
    <p:sldId id="286" r:id="rId15"/>
    <p:sldId id="293" r:id="rId16"/>
    <p:sldId id="295" r:id="rId17"/>
    <p:sldId id="294" r:id="rId18"/>
    <p:sldId id="302" r:id="rId19"/>
    <p:sldId id="317" r:id="rId20"/>
    <p:sldId id="305" r:id="rId21"/>
    <p:sldId id="304" r:id="rId22"/>
    <p:sldId id="298" r:id="rId23"/>
    <p:sldId id="299" r:id="rId24"/>
    <p:sldId id="271" r:id="rId25"/>
    <p:sldId id="272" r:id="rId26"/>
    <p:sldId id="273" r:id="rId27"/>
    <p:sldId id="316" r:id="rId28"/>
    <p:sldId id="310" r:id="rId29"/>
    <p:sldId id="315" r:id="rId30"/>
    <p:sldId id="274" r:id="rId31"/>
  </p:sldIdLst>
  <p:sldSz cx="9144000" cy="6858000" type="screen4x3"/>
  <p:notesSz cx="6645275" cy="97758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8D"/>
    <a:srgbClr val="0070C0"/>
    <a:srgbClr val="5679ED"/>
    <a:srgbClr val="000000"/>
    <a:srgbClr val="EAEAEA"/>
    <a:srgbClr val="F2F2F2"/>
    <a:srgbClr val="FDEBE7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3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0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29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4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7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83532" y="4830617"/>
            <a:ext cx="5535612" cy="840509"/>
          </a:xfrm>
          <a:solidFill>
            <a:srgbClr val="0070C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x-none" sz="3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83532" y="2004291"/>
            <a:ext cx="5535612" cy="2623126"/>
          </a:xfrm>
          <a:solidFill>
            <a:srgbClr val="0070C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12" y="32512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40900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РЕГИОНАЛЬНЫХ КООРДИНАТОРОВ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892586"/>
            <a:ext cx="7404653" cy="3456017"/>
          </a:xfrm>
        </p:spPr>
        <p:txBody>
          <a:bodyPr/>
          <a:lstStyle/>
          <a:p>
            <a:pPr>
              <a:buNone/>
            </a:pPr>
            <a:endParaRPr lang="x-none" dirty="0" smtClean="0"/>
          </a:p>
          <a:p>
            <a:pPr marL="34290" indent="0" algn="ctr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РИКЗ, ГИАЦ и учреждениями образования, отобранными для участия в НИКО.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924" y="3091500"/>
            <a:ext cx="202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координаторы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2119" y="3091500"/>
            <a:ext cx="202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9729" y="3091500"/>
            <a:ext cx="202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ГИАЦ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0924" y="4444103"/>
            <a:ext cx="202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649826" y="3285638"/>
            <a:ext cx="486000" cy="286725"/>
            <a:chOff x="7533101" y="3273850"/>
            <a:chExt cx="648000" cy="38230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7533101" y="3273850"/>
              <a:ext cx="648000" cy="144000"/>
            </a:xfrm>
            <a:prstGeom prst="righ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Стрелка влево 18"/>
            <p:cNvSpPr/>
            <p:nvPr/>
          </p:nvSpPr>
          <p:spPr>
            <a:xfrm>
              <a:off x="7533101" y="3512150"/>
              <a:ext cx="648000" cy="144000"/>
            </a:xfrm>
            <a:prstGeom prst="lef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951021" y="3285638"/>
            <a:ext cx="486000" cy="286725"/>
            <a:chOff x="3934695" y="3273850"/>
            <a:chExt cx="648000" cy="382300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3934695" y="3273850"/>
              <a:ext cx="648000" cy="144000"/>
            </a:xfrm>
            <a:prstGeom prst="righ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934695" y="3512150"/>
              <a:ext cx="648000" cy="144000"/>
            </a:xfrm>
            <a:prstGeom prst="lef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00061" y="3862301"/>
            <a:ext cx="286725" cy="486000"/>
            <a:chOff x="5902748" y="4006736"/>
            <a:chExt cx="382300" cy="648000"/>
          </a:xfrm>
        </p:grpSpPr>
        <p:sp>
          <p:nvSpPr>
            <p:cNvPr id="38" name="Стрелка вправо 37"/>
            <p:cNvSpPr/>
            <p:nvPr/>
          </p:nvSpPr>
          <p:spPr>
            <a:xfrm rot="16200000">
              <a:off x="5650748" y="4258736"/>
              <a:ext cx="648000" cy="144000"/>
            </a:xfrm>
            <a:prstGeom prst="righ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9" name="Стрелка влево 38"/>
            <p:cNvSpPr/>
            <p:nvPr/>
          </p:nvSpPr>
          <p:spPr>
            <a:xfrm rot="16200000">
              <a:off x="5889048" y="4258736"/>
              <a:ext cx="648000" cy="144000"/>
            </a:xfrm>
            <a:prstGeom prst="leftArrow">
              <a:avLst/>
            </a:prstGeom>
            <a:ln>
              <a:solidFill>
                <a:srgbClr val="567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40899"/>
            <a:ext cx="6571597" cy="1685676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РЕГИОНАЛЬНЫХ КООРДИНАТОРОВ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170141"/>
            <a:ext cx="7404653" cy="3715270"/>
          </a:xfrm>
        </p:spPr>
        <p:txBody>
          <a:bodyPr/>
          <a:lstStyle/>
          <a:p>
            <a:pPr marL="34290" indent="0">
              <a:buNone/>
            </a:pPr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Координация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Получение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АС)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18 календарных дней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НИКО. 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необходимой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районных координаторах и членах региональных комиссий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16 дней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и корректности внесения данных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учреждениях образования и учащихся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40899"/>
            <a:ext cx="6571597" cy="1685676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РЕГИОНАЛЬНЫХ КООРДИНАТОРОВ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3" y="2228330"/>
            <a:ext cx="7404653" cy="3715270"/>
          </a:xfrm>
        </p:spPr>
        <p:txBody>
          <a:bodyPr/>
          <a:lstStyle/>
          <a:p>
            <a:endParaRPr lang="x-none" dirty="0" smtClean="0"/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организационно-методических совещаний для специалистов отделов (управлений) образования рай(гор)исполкомов, районных (городских) учебно-методических кабинетов.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Размещение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учащихся по подготовке 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и информационных стендах учреждений образования.</a:t>
            </a:r>
          </a:p>
          <a:p>
            <a:pPr marL="34290" indent="0" algn="just">
              <a:lnSpc>
                <a:spcPct val="10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Организация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по вопросам подготовки 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364708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95359"/>
              </p:ext>
            </p:extLst>
          </p:nvPr>
        </p:nvGraphicFramePr>
        <p:xfrm>
          <a:off x="931025" y="714875"/>
          <a:ext cx="7165571" cy="59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90451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репетиции 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3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внешний наблюдатель для контроля соответствия процедуры проведения НИКО предъявляемым требованиям.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день проведения исследования отобранные для участия учащиеся допускаются в аудиторию и размещаются согласно списку участников (по алфавиту).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документа, удостоверяющего личность.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инструктаж учащихся о требованиях к проведению НИКО (п.34 Инструкции о порядке проведения НИКО).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Проведение инструктажа и авторизация учащихся в системе осуществляются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 15 минут(!) 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начала тестирования.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сессия тестирования начинается в 11.00, вторая – в 13.40.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После выполнения учащимися</a:t>
                      </a:r>
                      <a:r>
                        <a:rPr lang="be-BY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диагностического теста 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589882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288473"/>
            <a:ext cx="7200899" cy="5328458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00000"/>
              </a:lnSpc>
              <a:spcBef>
                <a:spcPts val="450"/>
              </a:spcBef>
              <a:buAutoNum type="arabicPeriod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учащиеся выполняют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x-none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диагностическую работу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учащихся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репетиции НИКО не проводится.</a:t>
            </a: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НИКО:</a:t>
            </a: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0533"/>
              </p:ext>
            </p:extLst>
          </p:nvPr>
        </p:nvGraphicFramePr>
        <p:xfrm>
          <a:off x="971551" y="3643526"/>
          <a:ext cx="7726933" cy="2782210"/>
        </p:xfrm>
        <a:graphic>
          <a:graphicData uri="http://schemas.openxmlformats.org/drawingml/2006/table">
            <a:tbl>
              <a:tblPr firstRow="1" firstCol="1" bandRow="1"/>
              <a:tblGrid>
                <a:gridCol w="3924440">
                  <a:extLst>
                    <a:ext uri="{9D8B030D-6E8A-4147-A177-3AD203B41FA5}">
                      <a16:colId xmlns:a16="http://schemas.microsoft.com/office/drawing/2014/main" val="848139259"/>
                    </a:ext>
                  </a:extLst>
                </a:gridCol>
                <a:gridCol w="3802493">
                  <a:extLst>
                    <a:ext uri="{9D8B030D-6E8A-4147-A177-3AD203B41FA5}">
                      <a16:colId xmlns:a16="http://schemas.microsoft.com/office/drawing/2014/main" val="3524704976"/>
                    </a:ext>
                  </a:extLst>
                </a:gridCol>
              </a:tblGrid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функциональной грамотности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3504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25226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педагогических работников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75369"/>
                  </a:ext>
                </a:extLst>
              </a:tr>
              <a:tr h="927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законных представителей несовершеннолетних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256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49322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666701"/>
            <a:ext cx="7404653" cy="4426527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55725" lvl="0" indent="-342900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вариантов диагностической работы будет осуществляться во время  запуска тестов учащимися.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диагностической работы для каждого учащегося, отобранного для участия в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для проведения НИКО</a:t>
            </a:r>
            <a:r>
              <a:rPr lang="x-none" sz="1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300" b="1" i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рассадки учащихся в аудитории при проведении репетиционного НИКО не применяется.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в учреждении образования составляет схему рассадки с учётом распределения вариантов диагностической работы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сопровождают педагогические работники, </a:t>
            </a:r>
            <a:r>
              <a:rPr lang="x-none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преподающие в классах (группах), в которых обучаются и воспитываются учащиеся.</a:t>
            </a: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endParaRPr lang="x-none" sz="1600" b="1" dirty="0">
              <a:solidFill>
                <a:srgbClr val="4A66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738672"/>
            <a:ext cx="6571597" cy="1250827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559675"/>
            <a:ext cx="7200899" cy="4458740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x-none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725" indent="-342900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5"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ручки, карандаши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калькуляторы,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321454"/>
            <a:ext cx="6571597" cy="1300172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471992"/>
            <a:ext cx="7200899" cy="3563043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661420"/>
            <a:ext cx="6571597" cy="1483263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797" y="1819863"/>
            <a:ext cx="5422407" cy="79885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проведения НИКО.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73" y="5044071"/>
            <a:ext cx="2172254" cy="1448169"/>
          </a:xfrm>
          <a:prstGeom prst="rect">
            <a:avLst/>
          </a:prstGeom>
        </p:spPr>
      </p:pic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96044" y="2444771"/>
            <a:ext cx="5951913" cy="245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be-BY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аполненный протокол необходимо выслать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отсканированном виде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почту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niko@rikc.by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позднее одного дня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следующего за днем проведения исследования.</a:t>
            </a:r>
          </a:p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Заполненный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оригинал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протокола передается на хранение районному координатору.</a:t>
            </a:r>
          </a:p>
          <a:p>
            <a:pPr marL="34290" marR="0" lvl="0" indent="0" algn="ctr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x-none" sz="1650" b="1" i="0" u="none" strike="noStrike" kern="1200" cap="none" spc="0" normalizeH="0" baseline="0" noProof="0" dirty="0" smtClean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46760"/>
            <a:ext cx="7406640" cy="1152698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066256"/>
            <a:ext cx="7404653" cy="5550677"/>
          </a:xfrm>
        </p:spPr>
        <p:txBody>
          <a:bodyPr>
            <a:noAutofit/>
          </a:bodyPr>
          <a:lstStyle/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пользователей по работе с ПО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координаторов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учащихся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организаторов в УО)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(для внешних наблюдателей)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НИКО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для информирования учащихся о репетиции НИКО</a:t>
            </a:r>
            <a:endParaRPr lang="x-none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по отбору учащихся в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(презентации)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наблюдателей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99" y="138616"/>
            <a:ext cx="6855202" cy="1493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РИКЗ</a:t>
            </a:r>
            <a:b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RIKC.BY</a:t>
            </a:r>
          </a:p>
        </p:txBody>
      </p:sp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5388" y="2582963"/>
            <a:ext cx="1682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51" y="4814559"/>
            <a:ext cx="232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 проведения НИКО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lad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771" y="1491207"/>
            <a:ext cx="5809591" cy="2245511"/>
          </a:xfrm>
          <a:prstGeom prst="rect">
            <a:avLst/>
          </a:prstGeom>
          <a:noFill/>
        </p:spPr>
      </p:pic>
      <p:pic>
        <p:nvPicPr>
          <p:cNvPr id="3" name="Picture 5" descr="C:\Users\wlad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526" y="3724776"/>
            <a:ext cx="5816481" cy="219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9125" y="3416060"/>
            <a:ext cx="7366958" cy="3071004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04389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61" y="4364966"/>
            <a:ext cx="2672194" cy="1155939"/>
          </a:xfrm>
        </p:spPr>
        <p:txBody>
          <a:bodyPr anchor="ctr">
            <a:normAutofit/>
          </a:bodyPr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для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УО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34" y="3737446"/>
            <a:ext cx="3980604" cy="2523605"/>
          </a:xfrm>
          <a:prstGeom prst="rect">
            <a:avLst/>
          </a:prstGeom>
        </p:spPr>
      </p:pic>
      <p:pic>
        <p:nvPicPr>
          <p:cNvPr id="1027" name="Picture 3" descr="C:\Users\wlad\Desktop\3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39" y="1334478"/>
            <a:ext cx="3114945" cy="1494185"/>
          </a:xfrm>
          <a:prstGeom prst="rect">
            <a:avLst/>
          </a:prstGeom>
          <a:noFill/>
        </p:spPr>
      </p:pic>
      <p:pic>
        <p:nvPicPr>
          <p:cNvPr id="1028" name="Picture 4" descr="C:\Users\wlad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830" y="1346427"/>
            <a:ext cx="3705216" cy="188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55" y="2924356"/>
            <a:ext cx="7677509" cy="3640346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0505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19" y="3927486"/>
            <a:ext cx="3232907" cy="1664899"/>
          </a:xfrm>
        </p:spPr>
        <p:txBody>
          <a:bodyPr anchor="ctr"/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НИКО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внешнего наблюдателя)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46" y="3121575"/>
            <a:ext cx="3999779" cy="3276720"/>
          </a:xfrm>
          <a:prstGeom prst="rect">
            <a:avLst/>
          </a:prstGeom>
        </p:spPr>
      </p:pic>
      <p:pic>
        <p:nvPicPr>
          <p:cNvPr id="2050" name="Picture 2" descr="C:\Users\wlad\Desktop\3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7" y="1092949"/>
            <a:ext cx="3114944" cy="1494185"/>
          </a:xfrm>
          <a:prstGeom prst="rect">
            <a:avLst/>
          </a:prstGeom>
          <a:noFill/>
        </p:spPr>
      </p:pic>
      <p:pic>
        <p:nvPicPr>
          <p:cNvPr id="2051" name="Picture 3" descr="C:\Users\wlad\Desktop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757" y="1089410"/>
            <a:ext cx="3994601" cy="167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5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65604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3"/>
          </p:cNvCxnSpPr>
          <p:nvPr/>
        </p:nvCxnSpPr>
        <p:spPr>
          <a:xfrm flipH="1">
            <a:off x="5417818" y="2644572"/>
            <a:ext cx="1234917" cy="724657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0173" y="1942572"/>
            <a:ext cx="1957646" cy="729000"/>
          </a:xfrm>
          <a:prstGeom prst="ellipse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7755" y="1969572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5235" y="1969572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72" y="3031729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РАСХОЖДЕНИЯ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172" y="4066885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ПРОВЕРКИ В АС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654626" y="5306110"/>
            <a:ext cx="7568738" cy="712305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районными комиссиями.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7" idx="2"/>
            <a:endCxn id="11" idx="1"/>
          </p:cNvCxnSpPr>
          <p:nvPr/>
        </p:nvCxnSpPr>
        <p:spPr>
          <a:xfrm>
            <a:off x="2225255" y="2644572"/>
            <a:ext cx="1234917" cy="724657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3"/>
            <a:endCxn id="5" idx="2"/>
          </p:cNvCxnSpPr>
          <p:nvPr/>
        </p:nvCxnSpPr>
        <p:spPr>
          <a:xfrm>
            <a:off x="3102755" y="2307072"/>
            <a:ext cx="35741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1"/>
            <a:endCxn id="5" idx="6"/>
          </p:cNvCxnSpPr>
          <p:nvPr/>
        </p:nvCxnSpPr>
        <p:spPr>
          <a:xfrm flipH="1">
            <a:off x="5417819" y="2307072"/>
            <a:ext cx="357416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2"/>
            <a:endCxn id="16" idx="0"/>
          </p:cNvCxnSpPr>
          <p:nvPr/>
        </p:nvCxnSpPr>
        <p:spPr>
          <a:xfrm>
            <a:off x="4438995" y="3706729"/>
            <a:ext cx="0" cy="360156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13626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8" y="5519140"/>
            <a:ext cx="7540743" cy="6987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региональными комиссиями.</a:t>
            </a:r>
            <a:endParaRPr lang="en-US" sz="1400" dirty="0"/>
          </a:p>
        </p:txBody>
      </p:sp>
      <p:sp>
        <p:nvSpPr>
          <p:cNvPr id="5" name="Овал 4"/>
          <p:cNvSpPr/>
          <p:nvPr/>
        </p:nvSpPr>
        <p:spPr>
          <a:xfrm>
            <a:off x="3593178" y="1808403"/>
            <a:ext cx="1957646" cy="729000"/>
          </a:xfrm>
          <a:prstGeom prst="ellipse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90" y="1835403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6711" y="1835403"/>
            <a:ext cx="1755000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3177" y="2738187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РАСХОЖДЕНИЕ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3178" y="3613971"/>
            <a:ext cx="1957646" cy="67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РЕГИОНАЛЬНОЙ КОМИССИЕЙ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3178" y="4489756"/>
            <a:ext cx="1957646" cy="675000"/>
          </a:xfrm>
          <a:prstGeom prst="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В АС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1"/>
            <a:endCxn id="5" idx="6"/>
          </p:cNvCxnSpPr>
          <p:nvPr/>
        </p:nvCxnSpPr>
        <p:spPr>
          <a:xfrm flipH="1">
            <a:off x="5550824" y="2172903"/>
            <a:ext cx="34588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3"/>
          </p:cNvCxnSpPr>
          <p:nvPr/>
        </p:nvCxnSpPr>
        <p:spPr>
          <a:xfrm flipH="1">
            <a:off x="5550823" y="2510403"/>
            <a:ext cx="1223388" cy="565284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5" idx="2"/>
          </p:cNvCxnSpPr>
          <p:nvPr/>
        </p:nvCxnSpPr>
        <p:spPr>
          <a:xfrm>
            <a:off x="3247291" y="2172903"/>
            <a:ext cx="345887" cy="0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1"/>
          </p:cNvCxnSpPr>
          <p:nvPr/>
        </p:nvCxnSpPr>
        <p:spPr>
          <a:xfrm>
            <a:off x="2369791" y="2510403"/>
            <a:ext cx="1223387" cy="565284"/>
          </a:xfrm>
          <a:prstGeom prst="straightConnector1">
            <a:avLst/>
          </a:prstGeom>
          <a:ln w="50800" cap="sq">
            <a:solidFill>
              <a:srgbClr val="5679ED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9" idx="0"/>
          </p:cNvCxnSpPr>
          <p:nvPr/>
        </p:nvCxnSpPr>
        <p:spPr>
          <a:xfrm>
            <a:off x="4572000" y="3413187"/>
            <a:ext cx="1" cy="2007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>
            <a:off x="4572001" y="4288971"/>
            <a:ext cx="0" cy="200785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919116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278726"/>
            <a:ext cx="7033428" cy="1944139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районной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контролирует и обеспечивает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x-none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внесения результатов проверки открытых заданий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комиссиями.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16299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19116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116628"/>
            <a:ext cx="7033428" cy="2989985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НИКО в учреждении образования осуществляет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x-none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диагностической работы </a:t>
            </a:r>
            <a:r>
              <a:rPr lang="x-non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</a:t>
            </a:r>
            <a:r>
              <a:rPr lang="x-non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результатов выполнения диагностической работы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24612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3" y="1321729"/>
            <a:ext cx="7813963" cy="5278580"/>
          </a:xfrm>
        </p:spPr>
        <p:txBody>
          <a:bodyPr>
            <a:noAutofit/>
          </a:bodyPr>
          <a:lstStyle/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должной проверки компьютерной техники в учреждениях образования (соответствие техническим требованиям, пропускная способность и т.д.).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be-BY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еткое следование документам и инструкциям по организации и проведению НИКО (Инструкция по отбору учащихся-участников НИКО в УО,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организаторов НИКО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размещенным на сайте РИКЗ, а также документам, регламентирующим проведение НИКО.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временного регламента: начало выполнения диагностической работы каждой сессии должно соответствовать расписанию.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участников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которые не могут принять участие в тестировании, необходимо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данные нового участника в АС.</a:t>
            </a: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055716"/>
            <a:ext cx="7813963" cy="5602777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информация о рабочих группах в учреждениях, участвующих в организации и проведении НИКО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размещена на сайте: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https://niko.unibel.by</a:t>
            </a:r>
          </a:p>
          <a:p>
            <a:pPr marL="34290" indent="0" algn="ctr">
              <a:lnSpc>
                <a:spcPct val="100000"/>
              </a:lnSpc>
              <a:buNone/>
            </a:pPr>
            <a:endParaRPr lang="x-none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60032"/>
              </p:ext>
            </p:extLst>
          </p:nvPr>
        </p:nvGraphicFramePr>
        <p:xfrm>
          <a:off x="834987" y="2498285"/>
          <a:ext cx="7474023" cy="3477628"/>
        </p:xfrm>
        <a:graphic>
          <a:graphicData uri="http://schemas.openxmlformats.org/drawingml/2006/table">
            <a:tbl>
              <a:tblPr firstRow="1" firstCol="1" bandRow="1"/>
              <a:tblGrid>
                <a:gridCol w="3736625">
                  <a:extLst>
                    <a:ext uri="{9D8B030D-6E8A-4147-A177-3AD203B41FA5}">
                      <a16:colId xmlns:a16="http://schemas.microsoft.com/office/drawing/2014/main" val="3904742967"/>
                    </a:ext>
                  </a:extLst>
                </a:gridCol>
                <a:gridCol w="3737398">
                  <a:extLst>
                    <a:ext uri="{9D8B030D-6E8A-4147-A177-3AD203B41FA5}">
                      <a16:colId xmlns:a16="http://schemas.microsoft.com/office/drawing/2014/main" val="3380194778"/>
                    </a:ext>
                  </a:extLst>
                </a:gridCol>
              </a:tblGrid>
              <a:tr h="8454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BY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«Главный информационно-аналитический центр Министерства образования Республики Беларусь»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вопросы использования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информационной системы в ходе проведения 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93783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у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чреждение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«Академия образования»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научно-методическое обеспечение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764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«Республиканский институт контроля знаний»</a:t>
                      </a:r>
                      <a:endParaRPr lang="ru-BY" sz="1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 сопровождение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099" y="3226886"/>
            <a:ext cx="3873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формированию функциональной грамотности учащихся учреждений образования Республики Беларусь, реализующих образовательные программы общего среднего образования, на 2024 – 2026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60" y="2567844"/>
            <a:ext cx="4772427" cy="2948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566" y="3293160"/>
            <a:ext cx="402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18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</a:t>
            </a:r>
            <a:r>
              <a:rPr kumimoji="0" lang="x-none" sz="18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подготовке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учащихся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НИКО</a:t>
            </a: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3" y="2476401"/>
            <a:ext cx="4561830" cy="34334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907380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IX, X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класса учреждений общего среднего 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768" y="260648"/>
            <a:ext cx="4770465" cy="14517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3" y="1562793"/>
            <a:ext cx="8195129" cy="4838007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в исследовании примут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Минск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55" y="382385"/>
            <a:ext cx="4513290" cy="110559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32" y="1662545"/>
            <a:ext cx="8461136" cy="493776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Национального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18363"/>
              </p:ext>
            </p:extLst>
          </p:nvPr>
        </p:nvGraphicFramePr>
        <p:xfrm>
          <a:off x="404902" y="3732254"/>
          <a:ext cx="3960000" cy="19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6599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6512" y="3112327"/>
            <a:ext cx="3067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43750"/>
              </p:ext>
            </p:extLst>
          </p:nvPr>
        </p:nvGraphicFramePr>
        <p:xfrm>
          <a:off x="4736748" y="3732254"/>
          <a:ext cx="3960000" cy="19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2111277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88744426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617319908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241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697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3616632798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992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20407178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32926" y="3100799"/>
            <a:ext cx="296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355" y="2366241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4645" y="2407578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54332"/>
            <a:ext cx="771163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21196"/>
              </p:ext>
            </p:extLst>
          </p:nvPr>
        </p:nvGraphicFramePr>
        <p:xfrm>
          <a:off x="811563" y="1815022"/>
          <a:ext cx="7404498" cy="41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на репетиции не проводится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366" y="1209495"/>
            <a:ext cx="752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Учащимся предлагается пройти тестирование на </a:t>
            </a:r>
            <a:r>
              <a:rPr lang="ru-RU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русском или белорусском языке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 выбору).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1621</Words>
  <Application>Microsoft Office PowerPoint</Application>
  <PresentationFormat>Экран (4:3)</PresentationFormat>
  <Paragraphs>234</Paragraphs>
  <Slides>29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Corbel</vt:lpstr>
      <vt:lpstr>Rockwell</vt:lpstr>
      <vt:lpstr>Symbol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репетиции НИКО</vt:lpstr>
      <vt:lpstr>Документы, регламентирующие проведение НИКО</vt:lpstr>
      <vt:lpstr>Документы, регламентирующие проведение НИКО</vt:lpstr>
      <vt:lpstr>Документы, регламентирующие проведение НИКО</vt:lpstr>
      <vt:lpstr>НИКО – оценка функциональной грамотности учащихся.</vt:lpstr>
      <vt:lpstr>УЧАСТНИКИ РЕПЕТИЦИИ НИКО </vt:lpstr>
      <vt:lpstr>РЕПЕТИЦИЯ НИКО 2025 25 ноября</vt:lpstr>
      <vt:lpstr>РЕПЕТИЦИЯ НИКО 2025 25 ноября</vt:lpstr>
      <vt:lpstr>НИКО проводится с использованием автоматизированных информационных систем.</vt:lpstr>
      <vt:lpstr>ПОДГОТОВКА РЕПЕТИЦИИ НИКО РОЛЬ РЕГИОНАЛЬНЫХ КООРДИНАТОРОВ</vt:lpstr>
      <vt:lpstr>ПОДГОТОВКА РЕПЕТИЦИИ НИКО РОЛЬ РЕГИОНАЛЬНЫХ КООРДИНАТОРОВ </vt:lpstr>
      <vt:lpstr>ПОДГОТОВКА РЕПЕТИЦИИ НИКО РОЛЬ РЕГИОНАЛЬНЫХ КООРДИНАТОРОВ </vt:lpstr>
      <vt:lpstr>ПРОВЕДЕНИЕ РЕПЕТИЦИИ НИКО </vt:lpstr>
      <vt:lpstr>ПРОВЕДЕНИЕ РЕПЕТИЦИИ НИКО </vt:lpstr>
      <vt:lpstr>ПРОВЕДЕНИЕ РЕПЕТИЦИИ НИКО</vt:lpstr>
      <vt:lpstr>ПРОВЕДЕНИЕ РЕПЕТИЦИИ НИКО </vt:lpstr>
      <vt:lpstr>ПРОВЕДЕНИЕ РЕПЕТИЦИИ НИКО </vt:lpstr>
      <vt:lpstr>ПОСЛЕ ПРОВЕДЕНИЯ РЕПЕТИЦИИ НИКО РОЛЬ ВНЕШНИХ НАБЛЮДАТЕЛЕЙ </vt:lpstr>
      <vt:lpstr>НА САЙТЕ РИКЗ</vt:lpstr>
      <vt:lpstr>Официальный сайт РИКЗ RIKC.BY</vt:lpstr>
      <vt:lpstr>На сайте РИКЗ</vt:lpstr>
      <vt:lpstr>На сайте РИКЗ</vt:lpstr>
      <vt:lpstr>ПРОВЕРКА ОТКРЫТЫХ ЗАДАНИЙ </vt:lpstr>
      <vt:lpstr>ПРОВЕРКА ОТКРЫТЫХ ЗАДАНИЙ </vt:lpstr>
      <vt:lpstr>ПРОВЕРКА ОТКРЫТЫХ ЗАДАНИЙ </vt:lpstr>
      <vt:lpstr>РЕЗУЛЬТАТЫ ПРОВЕРКИ </vt:lpstr>
      <vt:lpstr>ОБРАТИТЬ ВНИМАНИЕ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2025-10-08T06:57:10Z</dcterms:modified>
</cp:coreProperties>
</file>