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1"/>
    <p:sldMasterId id="2147483696" r:id="rId2"/>
  </p:sldMasterIdLst>
  <p:notesMasterIdLst>
    <p:notesMasterId r:id="rId33"/>
  </p:notesMasterIdLst>
  <p:handoutMasterIdLst>
    <p:handoutMasterId r:id="rId34"/>
  </p:handoutMasterIdLst>
  <p:sldIdLst>
    <p:sldId id="280" r:id="rId3"/>
    <p:sldId id="289" r:id="rId4"/>
    <p:sldId id="308" r:id="rId5"/>
    <p:sldId id="312" r:id="rId6"/>
    <p:sldId id="282" r:id="rId7"/>
    <p:sldId id="283" r:id="rId8"/>
    <p:sldId id="309" r:id="rId9"/>
    <p:sldId id="313" r:id="rId10"/>
    <p:sldId id="288" r:id="rId11"/>
    <p:sldId id="290" r:id="rId12"/>
    <p:sldId id="291" r:id="rId13"/>
    <p:sldId id="292" r:id="rId14"/>
    <p:sldId id="317" r:id="rId15"/>
    <p:sldId id="286" r:id="rId16"/>
    <p:sldId id="293" r:id="rId17"/>
    <p:sldId id="295" r:id="rId18"/>
    <p:sldId id="294" r:id="rId19"/>
    <p:sldId id="302" r:id="rId20"/>
    <p:sldId id="303" r:id="rId21"/>
    <p:sldId id="305" r:id="rId22"/>
    <p:sldId id="304" r:id="rId23"/>
    <p:sldId id="298" r:id="rId24"/>
    <p:sldId id="299" r:id="rId25"/>
    <p:sldId id="271" r:id="rId26"/>
    <p:sldId id="272" r:id="rId27"/>
    <p:sldId id="273" r:id="rId28"/>
    <p:sldId id="316" r:id="rId29"/>
    <p:sldId id="310" r:id="rId30"/>
    <p:sldId id="315" r:id="rId31"/>
    <p:sldId id="274" r:id="rId32"/>
  </p:sldIdLst>
  <p:sldSz cx="9144000" cy="6858000" type="screen4x3"/>
  <p:notesSz cx="6645275" cy="9775825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8D"/>
    <a:srgbClr val="0070C0"/>
    <a:srgbClr val="5679ED"/>
    <a:srgbClr val="000000"/>
    <a:srgbClr val="EAEAEA"/>
    <a:srgbClr val="F2F2F2"/>
    <a:srgbClr val="FDEBE7"/>
    <a:srgbClr val="0F1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83707" autoAdjust="0"/>
  </p:normalViewPr>
  <p:slideViewPr>
    <p:cSldViewPr snapToGrid="0">
      <p:cViewPr varScale="1">
        <p:scale>
          <a:sx n="115" d="100"/>
          <a:sy n="115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4118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D16947-ECFC-420A-926F-174223016572}" type="datetime1">
              <a:rPr lang="ru-RU" smtClean="0"/>
              <a:pPr rtl="0"/>
              <a:t>08.10.2025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764118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4B79F2-7C6A-497B-9A4A-8ACE18746CB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34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4118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54858-8AC1-4038-B6BD-519804A0AA60}" type="datetime1">
              <a:rPr lang="ru-RU" smtClean="0"/>
              <a:pPr/>
              <a:t>08.10.2025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1222375"/>
            <a:ext cx="43973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528" y="4704616"/>
            <a:ext cx="5316220" cy="38492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764118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62A795-6F94-4A96-B820-B9038480D048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F6859-042C-4B80-873A-544528B0AD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900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53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554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57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78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19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24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539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25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04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26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46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60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38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96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339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30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07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012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7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4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85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49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69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67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237FE10E-7688-4AAF-A536-CFA480B79A70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298639" y="3733800"/>
            <a:ext cx="6561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62BD50-8A1F-4CA2-B30E-81FABBC9C978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18929F-6FE6-41F1-B055-03150648DDBF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 12">
            <a:extLst>
              <a:ext uri="{FF2B5EF4-FFF2-40B4-BE49-F238E27FC236}">
                <a16:creationId xmlns:a16="http://schemas.microsoft.com/office/drawing/2014/main" id="{33EA8470-A4B0-4D85-98ED-0A822041BAB0}"/>
              </a:ext>
            </a:extLst>
          </p:cNvPr>
          <p:cNvSpPr/>
          <p:nvPr userDrawn="1"/>
        </p:nvSpPr>
        <p:spPr>
          <a:xfrm>
            <a:off x="2467405" y="4668820"/>
            <a:ext cx="6676595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 dirty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EA180598-73E8-41A4-A29B-4E29C2791D7E}"/>
              </a:ext>
            </a:extLst>
          </p:cNvPr>
          <p:cNvSpPr/>
          <p:nvPr userDrawn="1"/>
        </p:nvSpPr>
        <p:spPr>
          <a:xfrm>
            <a:off x="2467405" y="761998"/>
            <a:ext cx="6676595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 dirty="0"/>
          </a:p>
        </p:txBody>
      </p:sp>
      <p:sp>
        <p:nvSpPr>
          <p:cNvPr id="15" name="Прямоугольник 14">
            <a:extLst>
              <a:ext uri="{FF2B5EF4-FFF2-40B4-BE49-F238E27FC236}">
                <a16:creationId xmlns:a16="http://schemas.microsoft.com/office/drawing/2014/main" id="{A4C24467-2B73-4438-AD75-4AE0A86FA910}"/>
              </a:ext>
            </a:extLst>
          </p:cNvPr>
          <p:cNvSpPr/>
          <p:nvPr userDrawn="1"/>
        </p:nvSpPr>
        <p:spPr>
          <a:xfrm>
            <a:off x="0" y="761999"/>
            <a:ext cx="2400300" cy="533400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967" y="1298449"/>
            <a:ext cx="5390647" cy="2922551"/>
          </a:xfrm>
        </p:spPr>
        <p:txBody>
          <a:bodyPr rtlCol="0" anchor="b">
            <a:normAutofit/>
          </a:bodyPr>
          <a:lstStyle>
            <a:lvl1pPr algn="l">
              <a:defRPr sz="4425" spc="-75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1967" y="4876090"/>
            <a:ext cx="5390647" cy="914400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67EFAA-F955-40EB-80DD-D3B6CCD83F28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70531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 dirty="0"/>
          </a:p>
        </p:txBody>
      </p:sp>
      <p:sp>
        <p:nvSpPr>
          <p:cNvPr id="8" name="Прямоугольник 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tx1">
              <a:lumMod val="6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rtlCol="0" anchor="b">
            <a:normAutofit/>
          </a:bodyPr>
          <a:lstStyle>
            <a:lvl1pPr algn="l">
              <a:defRPr sz="4425" spc="-75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5AC9FE-22A4-4117-A12B-82AF918A6FB6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2135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8861433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2043954"/>
            <a:ext cx="2210612" cy="368106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11E6150-7F55-45EE-9DC0-D1548575D1DA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7084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хний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877847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965858" y="2526526"/>
            <a:ext cx="8179481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F0772FB0-32ED-4DB8-9F56-587A5BEF3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81" y="2684771"/>
            <a:ext cx="6840162" cy="3304549"/>
          </a:xfrm>
        </p:spPr>
        <p:txBody>
          <a:bodyPr rtlCol="0" anchor="ctr" anchorCtr="0"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650" cap="none" spc="0" baseline="0">
                <a:solidFill>
                  <a:schemeClr val="bg2"/>
                </a:solidFill>
              </a:defRPr>
            </a:lvl1pPr>
            <a:lvl2pPr marL="557213" indent="-214313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</a:defRPr>
            </a:lvl2pPr>
            <a:lvl3pPr marL="900113" indent="-214313"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</a:defRPr>
            </a:lvl3pPr>
            <a:lvl4pPr marL="1243013" indent="-214313">
              <a:buFont typeface="Arial" panose="020B0604020202020204" pitchFamily="34" charset="0"/>
              <a:buChar char="•"/>
              <a:defRPr sz="1050">
                <a:solidFill>
                  <a:schemeClr val="bg2"/>
                </a:solidFill>
              </a:defRPr>
            </a:lvl4pPr>
            <a:lvl5pPr marL="1585913" indent="-214313">
              <a:buFont typeface="Arial" panose="020B0604020202020204" pitchFamily="34" charset="0"/>
              <a:buChar char="•"/>
              <a:defRPr sz="1050">
                <a:solidFill>
                  <a:schemeClr val="bg2"/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29F7E211-7B2F-433F-B873-302F158C2DAD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64074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90D47E-B3B8-440E-9F42-8E8BF157EBFB}"/>
              </a:ext>
            </a:extLst>
          </p:cNvPr>
          <p:cNvSpPr/>
          <p:nvPr userDrawn="1"/>
        </p:nvSpPr>
        <p:spPr>
          <a:xfrm>
            <a:off x="6541962" y="761104"/>
            <a:ext cx="2602039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737674" y="2345168"/>
            <a:ext cx="2210612" cy="33763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B1F71A73-3F86-47BC-8F23-CF55E86418C3}"/>
              </a:ext>
            </a:extLst>
          </p:cNvPr>
          <p:cNvSpPr/>
          <p:nvPr userDrawn="1"/>
        </p:nvSpPr>
        <p:spPr>
          <a:xfrm>
            <a:off x="429925" y="761104"/>
            <a:ext cx="6048869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351" y="860611"/>
            <a:ext cx="5486400" cy="512064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5C8F7F6-07EB-42F4-B3E2-BD57A03A4EC8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CA5BF5-DE7F-4460-817D-AE1BAC336C92}"/>
              </a:ext>
            </a:extLst>
          </p:cNvPr>
          <p:cNvSpPr/>
          <p:nvPr userDrawn="1"/>
        </p:nvSpPr>
        <p:spPr>
          <a:xfrm>
            <a:off x="1" y="753036"/>
            <a:ext cx="371139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</p:spTree>
    <p:extLst>
      <p:ext uri="{BB962C8B-B14F-4D97-AF65-F5344CB8AC3E}">
        <p14:creationId xmlns:p14="http://schemas.microsoft.com/office/powerpoint/2010/main" val="2618295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лева и 4 поля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8853365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2043954"/>
            <a:ext cx="2210612" cy="368106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1951" y="864109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2E4D0FE-CFAB-4243-973C-CF37A2524939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12" name="Объект 2">
            <a:extLst>
              <a:ext uri="{FF2B5EF4-FFF2-40B4-BE49-F238E27FC236}">
                <a16:creationId xmlns:a16="http://schemas.microsoft.com/office/drawing/2014/main" id="{671F6AA6-44A2-4F03-9FFE-66D0E2F0C9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05180" y="864109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3" name="Объект 2">
            <a:extLst>
              <a:ext uri="{FF2B5EF4-FFF2-40B4-BE49-F238E27FC236}">
                <a16:creationId xmlns:a16="http://schemas.microsoft.com/office/drawing/2014/main" id="{81AAA51A-AC54-4EAF-98E6-2A338021A4D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901951" y="3481578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id="{7525DB2A-A40E-4DE5-8DA6-5FB847C0F0D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805180" y="3481578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8165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со_значкам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-1" y="2526526"/>
            <a:ext cx="2301386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2400301" y="2526526"/>
            <a:ext cx="6361234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1" y="758953"/>
            <a:ext cx="2301386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65" y="2637692"/>
            <a:ext cx="1823408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8861899" y="2526525"/>
            <a:ext cx="282101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7956" y="2638425"/>
            <a:ext cx="6068616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6964A270-D525-4889-BB7C-44055F0DAD99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92753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о значками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395344" y="2524914"/>
            <a:ext cx="6361234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6838548" y="2524913"/>
            <a:ext cx="2301386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6838548" y="765852"/>
            <a:ext cx="2301386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9468" y="2641545"/>
            <a:ext cx="1823408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1511" y="2531098"/>
            <a:ext cx="282101" cy="35679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652" y="2633375"/>
            <a:ext cx="6068616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304F0964-8902-4113-BDC0-3C561C9B6661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68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41B39D-2E41-46D3-8A6B-C11F4FFB853B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_о_б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FEA5CF-263B-4BE3-8A0F-4F64C91A3E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noFill/>
        </p:spPr>
        <p:txBody>
          <a:bodyPr rtlCol="0"/>
          <a:lstStyle/>
          <a:p>
            <a:pPr rtl="0"/>
            <a:r>
              <a:rPr lang="ru-RU" noProof="0" dirty="0"/>
              <a:t>Щелкните значок, чтобы добавить изображение</a:t>
            </a:r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DB9B4BDF-0731-43A1-9FA4-B813CCABFFBD}"/>
              </a:ext>
            </a:extLst>
          </p:cNvPr>
          <p:cNvSpPr/>
          <p:nvPr userDrawn="1"/>
        </p:nvSpPr>
        <p:spPr>
          <a:xfrm>
            <a:off x="0" y="2661238"/>
            <a:ext cx="3033348" cy="31313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84E936B2-F67D-47E2-B4EF-BFB09DFAE723}"/>
              </a:ext>
            </a:extLst>
          </p:cNvPr>
          <p:cNvSpPr/>
          <p:nvPr userDrawn="1"/>
        </p:nvSpPr>
        <p:spPr>
          <a:xfrm>
            <a:off x="5809519" y="1065453"/>
            <a:ext cx="3334483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49D99AE2-0582-4909-A290-DE0718ED189B}"/>
              </a:ext>
            </a:extLst>
          </p:cNvPr>
          <p:cNvSpPr/>
          <p:nvPr userDrawn="1"/>
        </p:nvSpPr>
        <p:spPr>
          <a:xfrm>
            <a:off x="2" y="1065452"/>
            <a:ext cx="3033349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id="{A0F68EA6-727E-4DCD-8AC2-A483CE5A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07" y="2795380"/>
            <a:ext cx="2527134" cy="288023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sz="2250" noProof="0" smtClean="0"/>
              <a:t>Образец заголовка</a:t>
            </a:r>
            <a:endParaRPr lang="ru-RU" sz="2250" noProof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FC504EF3-1237-4467-9FD5-E0E43C1BA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6898" y="1206482"/>
            <a:ext cx="3059723" cy="4469129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4" name="Дата 3">
            <a:extLst>
              <a:ext uri="{FF2B5EF4-FFF2-40B4-BE49-F238E27FC236}">
                <a16:creationId xmlns:a16="http://schemas.microsoft.com/office/drawing/2014/main" id="{668056DE-DA3F-41EF-A93F-C50A4A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6424D5D4-2F6A-450F-9F7E-C009FB77CDC4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36623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D5865DC1-0C04-46AF-9E47-65C4D7F465EC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BD1906FD-7264-467E-8A95-6A1598BBA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81" y="2684770"/>
            <a:ext cx="3160201" cy="521833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1D9479BE-4889-4C54-8C9E-50648BC02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684770"/>
            <a:ext cx="3548993" cy="521833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8CBEFBB2-2C32-4339-A0D7-FE21D7329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3225244"/>
            <a:ext cx="3548993" cy="276407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1" name="Объект 3">
            <a:extLst>
              <a:ext uri="{FF2B5EF4-FFF2-40B4-BE49-F238E27FC236}">
                <a16:creationId xmlns:a16="http://schemas.microsoft.com/office/drawing/2014/main" id="{9D350AFD-FA04-40B5-BB0C-750B91312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7981" y="3225244"/>
            <a:ext cx="3160201" cy="276407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57232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7D656897-F107-4EEC-B280-C14935F8D857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16" name="Объект 2">
            <a:extLst>
              <a:ext uri="{FF2B5EF4-FFF2-40B4-BE49-F238E27FC236}">
                <a16:creationId xmlns:a16="http://schemas.microsoft.com/office/drawing/2014/main" id="{378439C3-2539-4484-8848-B8140826D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980" y="2684770"/>
            <a:ext cx="3176870" cy="330454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AC8FBFBF-CD25-4076-8A61-06DD30C0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2684769"/>
            <a:ext cx="3548993" cy="330454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69729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8853365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864110"/>
            <a:ext cx="2210612" cy="182253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277B4AC-C8FF-49B2-806C-40A251B13E40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E54FB1F0-6244-4B59-A42E-7B0515D37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690" y="2686640"/>
            <a:ext cx="2210611" cy="3244184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52A72E56-7D9E-4CDE-9E60-7770E79C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01951" y="864111"/>
            <a:ext cx="5614590" cy="5066714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5446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112D0F47-1131-4B73-ADDF-9BB0D62411C6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465B3165-6F10-4D0F-9BC8-B4C451444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849" y="2684770"/>
            <a:ext cx="944861" cy="330454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C0EC084C-1181-4416-B55B-179995FC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981" y="2684770"/>
            <a:ext cx="6840163" cy="3304548"/>
          </a:xfrm>
        </p:spPr>
        <p:txBody>
          <a:bodyPr rtlCol="0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2915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877847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965858" y="2526526"/>
            <a:ext cx="8179481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096CDD6F-1976-4058-889F-DD54D8B44503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25705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5AA5E670-4D55-43E7-A5BE-FE9C8096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3A1FE746-B31F-4588-A582-4711CC6145E6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7987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27A68C-9EA6-43C7-A486-2FF969F5CF0B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7" name="Прямая соединительная линия 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8E31FF-6F7A-41B1-8150-330EFD452CD8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6512C5-AF41-4407-9A8D-FDA3CFFC0857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E0AC5F-13FB-4523-BF00-501B04C3BB6D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37AEC7-9978-4A4E-9DC4-1AF2565A2397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854DC3-8A14-43B0-9E50-152D156F7AFE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C322A6-A07A-4901-8F30-4396EF66C96C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5000" r="-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05E6433C-341A-4F8B-9476-F9C3E096DC01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blipFill dpi="0" rotWithShape="1">
          <a:blip r:embed="rId17">
            <a:lum/>
          </a:blip>
          <a:srcRect/>
          <a:stretch>
            <a:fillRect l="-85000" r="-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2"/>
                </a:solidFill>
              </a:defRPr>
            </a:lvl1pPr>
          </a:lstStyle>
          <a:p>
            <a:pPr rtl="0"/>
            <a:fld id="{D4AC7862-6AC3-4BDE-B5DE-3470BA02503C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0032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niko.unibel.by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183532" y="4830617"/>
            <a:ext cx="5535612" cy="840509"/>
          </a:xfrm>
          <a:solidFill>
            <a:srgbClr val="0070C0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lIns="405000" tIns="45720" rIns="270000" bIns="45720" rtlCol="0" anchor="ctr" anchorCtr="0">
            <a:normAutofit fontScale="40000" lnSpcReduction="20000"/>
          </a:bodyPr>
          <a:lstStyle/>
          <a:p>
            <a:endParaRPr lang="x-none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x-none" sz="3000" spc="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</a:t>
            </a:r>
            <a:r>
              <a:rPr lang="ru-RU" sz="3000" spc="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x-none" sz="3000" spc="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РЕСПУБЛИКАНСКИЙ ИНСТИТУТ КОНТРОЛЯ ЗНАНИЙ</a:t>
            </a:r>
            <a:r>
              <a:rPr lang="ru-RU" sz="3000" spc="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1E24A-B45F-4E84-817F-A0D105887FB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183532" y="2004291"/>
            <a:ext cx="5535612" cy="2623126"/>
          </a:xfrm>
          <a:solidFill>
            <a:srgbClr val="0070C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lIns="405000" tIns="45720" rIns="270000" bIns="45720" rtlCol="0" anchor="ctr">
            <a:normAutofit/>
          </a:bodyPr>
          <a:lstStyle/>
          <a:p>
            <a:pPr rtl="0"/>
            <a:r>
              <a:rPr lang="x-none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и </a:t>
            </a:r>
            <a:r>
              <a:rPr lang="x-none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</a:t>
            </a:r>
            <a:r>
              <a:rPr lang="x-none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НИКО</a:t>
            </a:r>
            <a:endParaRPr lang="ru-RU" sz="3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12" y="32512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5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771" y="380451"/>
            <a:ext cx="6571597" cy="1300172"/>
          </a:xfrm>
        </p:spPr>
        <p:txBody>
          <a:bodyPr rtlCol="0">
            <a:norm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РАЙОННЫХ КООРДИНАТОРОВ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5576" y="1421476"/>
            <a:ext cx="7472848" cy="4887883"/>
          </a:xfrm>
        </p:spPr>
        <p:txBody>
          <a:bodyPr>
            <a:normAutofit fontScale="77500" lnSpcReduction="20000"/>
          </a:bodyPr>
          <a:lstStyle/>
          <a:p>
            <a:pPr marL="34290" indent="0">
              <a:buNone/>
            </a:pPr>
            <a:endParaRPr lang="x-none" dirty="0" smtClean="0"/>
          </a:p>
          <a:p>
            <a:pPr marL="34290" indent="0" algn="just">
              <a:lnSpc>
                <a:spcPct val="120000"/>
              </a:lnSpc>
              <a:buNone/>
            </a:pP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x-none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x-none" sz="19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 компьютерной техники</a:t>
            </a:r>
            <a:r>
              <a:rPr lang="x-none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учреждениях образования, отобранных для участия в </a:t>
            </a:r>
            <a:r>
              <a:rPr lang="ru-RU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</a:t>
            </a:r>
            <a:r>
              <a:rPr lang="x-none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(совместно с организаторами НИКО в учреждениях образования).</a:t>
            </a:r>
          </a:p>
          <a:p>
            <a:pPr marL="34290" indent="0" algn="just">
              <a:lnSpc>
                <a:spcPct val="120000"/>
              </a:lnSpc>
              <a:buNone/>
            </a:pPr>
            <a:r>
              <a:rPr lang="x-none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Получение </a:t>
            </a:r>
            <a:r>
              <a:rPr lang="x-none" sz="19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</a:t>
            </a:r>
            <a:r>
              <a:rPr lang="x-none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x-none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координаторов </a:t>
            </a:r>
            <a:r>
              <a:rPr lang="x-none" sz="19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входа в </a:t>
            </a:r>
            <a:r>
              <a:rPr lang="ru-RU" sz="19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автоматизированную</a:t>
            </a:r>
            <a:r>
              <a:rPr lang="x-none" sz="19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информационную</a:t>
            </a:r>
            <a:r>
              <a:rPr lang="x-none" sz="19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</a:t>
            </a:r>
            <a:r>
              <a:rPr lang="ru-RU" sz="19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x-none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18 календарных дней</a:t>
            </a:r>
            <a:r>
              <a:rPr 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проведения </a:t>
            </a:r>
            <a:r>
              <a:rPr lang="ru-RU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" indent="0" algn="just">
              <a:lnSpc>
                <a:spcPct val="120000"/>
              </a:lnSpc>
              <a:buNone/>
            </a:pPr>
            <a:r>
              <a:rPr lang="x-none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x-none" sz="19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</a:t>
            </a:r>
            <a:r>
              <a:rPr lang="x-none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АС для проведения </a:t>
            </a:r>
            <a:r>
              <a:rPr lang="ru-RU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</a:t>
            </a:r>
            <a:r>
              <a:rPr lang="x-none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необходимой </a:t>
            </a:r>
            <a:r>
              <a:rPr lang="x-none" sz="19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об организаторах НИКО в учреждениях образования и членах районных комиссий</a:t>
            </a:r>
            <a:r>
              <a:rPr lang="x-none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12 календарных дней </a:t>
            </a:r>
            <a:r>
              <a:rPr lang="x-none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проведения </a:t>
            </a:r>
            <a:r>
              <a:rPr lang="ru-RU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" indent="0" algn="just">
              <a:lnSpc>
                <a:spcPct val="120000"/>
              </a:lnSpc>
              <a:buNone/>
            </a:pPr>
            <a:r>
              <a:rPr lang="x-none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Контроль </a:t>
            </a:r>
            <a:r>
              <a:rPr lang="x-none" sz="19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правильности отбора участников</a:t>
            </a:r>
            <a:r>
              <a:rPr lang="x-none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участия в </a:t>
            </a:r>
            <a:r>
              <a:rPr lang="ru-RU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" indent="0" algn="just">
              <a:lnSpc>
                <a:spcPct val="120000"/>
              </a:lnSpc>
              <a:buNone/>
            </a:pPr>
            <a:r>
              <a:rPr lang="x-none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Обеспечение </a:t>
            </a:r>
            <a:r>
              <a:rPr lang="x-none" sz="19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своевременности и корректности внесения данных</a:t>
            </a:r>
            <a:r>
              <a:rPr lang="x-none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АС для проведения </a:t>
            </a:r>
            <a:r>
              <a:rPr lang="ru-RU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</a:t>
            </a:r>
            <a:r>
              <a:rPr lang="x-none" sz="19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учреждениях образования и учащихся</a:t>
            </a:r>
            <a:r>
              <a:rPr lang="x-none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" indent="0" algn="just">
              <a:lnSpc>
                <a:spcPct val="120000"/>
              </a:lnSpc>
              <a:buNone/>
            </a:pPr>
            <a:r>
              <a:rPr lang="x-none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Осуществление </a:t>
            </a:r>
            <a:r>
              <a:rPr lang="x-none" sz="19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приёма заполненных протоколов </a:t>
            </a:r>
            <a:r>
              <a:rPr lang="x-none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исследования у внешних наблюдателей, а также </a:t>
            </a:r>
            <a:r>
              <a:rPr lang="x-none" sz="19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надлежащее хранение </a:t>
            </a:r>
            <a:r>
              <a:rPr lang="x-none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6 месяцев после даты проведения исследования. </a:t>
            </a:r>
            <a:endParaRPr lang="en-US" sz="19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6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1085370"/>
            <a:ext cx="6571597" cy="1491576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 НИКО В УО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674" y="2087014"/>
            <a:ext cx="7404653" cy="3456017"/>
          </a:xfrm>
        </p:spPr>
        <p:txBody>
          <a:bodyPr>
            <a:normAutofit/>
          </a:bodyPr>
          <a:lstStyle/>
          <a:p>
            <a:endParaRPr lang="x-none" dirty="0" smtClean="0"/>
          </a:p>
          <a:p>
            <a:pPr marL="34290" indent="0" algn="just">
              <a:lnSpc>
                <a:spcPct val="100000"/>
              </a:lnSpc>
              <a:buNone/>
            </a:pP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Организация </a:t>
            </a:r>
            <a:r>
              <a:rPr lang="x-none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 компьютерной техники</a:t>
            </a: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учреждениях образования, отобранных для участия в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</a:t>
            </a: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(совместно с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районными координаторами); </a:t>
            </a:r>
          </a:p>
          <a:p>
            <a:pPr marL="34290" indent="0" algn="just">
              <a:lnSpc>
                <a:spcPct val="100000"/>
              </a:lnSpc>
              <a:buNone/>
            </a:pP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x-none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</a:t>
            </a: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районных координаторов </a:t>
            </a:r>
            <a:r>
              <a:rPr lang="x-none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входа в </a:t>
            </a:r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автоматизированную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информационную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</a:t>
            </a:r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чем за 18 календарных дней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проведения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НИКО;</a:t>
            </a:r>
          </a:p>
          <a:p>
            <a:pPr marL="34290" indent="0" algn="just">
              <a:lnSpc>
                <a:spcPct val="100000"/>
              </a:lnSpc>
              <a:buNone/>
            </a:pP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x-none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</a:t>
            </a: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АС </a:t>
            </a: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об учреждении образования и учащихся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 данные для последующей авторизации учащихся (логин и пароль)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</a:t>
            </a:r>
            <a:r>
              <a:rPr lang="x-non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календарных </a:t>
            </a:r>
            <a:r>
              <a:rPr 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</a:t>
            </a: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проведения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НИКО;</a:t>
            </a:r>
            <a:endParaRPr lang="x-none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1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824769"/>
            <a:ext cx="6571597" cy="1403042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ОРГАНИЗАТОРОВ НИКО В УО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1234" y="1601238"/>
            <a:ext cx="7101532" cy="4525241"/>
          </a:xfrm>
        </p:spPr>
        <p:txBody>
          <a:bodyPr>
            <a:normAutofit lnSpcReduction="10000"/>
          </a:bodyPr>
          <a:lstStyle/>
          <a:p>
            <a:endParaRPr lang="x-none" dirty="0" smtClean="0"/>
          </a:p>
          <a:p>
            <a:pPr marL="34290" indent="0" algn="just">
              <a:lnSpc>
                <a:spcPct val="100000"/>
              </a:lnSpc>
              <a:buNone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Осуществление 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отбора участников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в соответствии с процедурой исследования. </a:t>
            </a:r>
          </a:p>
          <a:p>
            <a:pPr marL="34290" indent="0" algn="just">
              <a:lnSpc>
                <a:spcPct val="100000"/>
              </a:lnSpc>
              <a:buNone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аудиторий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проведения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(наличие достаточного количества компьютеров, режим проветривания, обеспечение тишины и дисциплины на время проведения тестирования, а также безопасных условий пребывания участников НИКО).</a:t>
            </a:r>
          </a:p>
          <a:p>
            <a:pPr marL="34290" indent="0" algn="just">
              <a:lnSpc>
                <a:spcPct val="100000"/>
              </a:lnSpc>
              <a:buNone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Подготовка необходимой 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компьютерной техники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определенными ГИАЦ.</a:t>
            </a:r>
          </a:p>
          <a:p>
            <a:pPr marL="34290" indent="0" algn="just">
              <a:lnSpc>
                <a:spcPct val="100000"/>
              </a:lnSpc>
              <a:buNone/>
            </a:pP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Назначение 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сопровождения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в аудитории (2 педагогических работника, не преподающие в классах(группах), в которых обучаются и воспитываются учащиеся, а также специалист в области компьютерных технологий) </a:t>
            </a:r>
            <a:r>
              <a:rPr lang="x-non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3 рабочих дня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проведения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0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933803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В ОБЛАСТИ КОМПЬЮТЕРНЫХ ТЕХНОЛОГИЙ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51" y="2747374"/>
            <a:ext cx="7404653" cy="4038600"/>
          </a:xfrm>
        </p:spPr>
        <p:txBody>
          <a:bodyPr/>
          <a:lstStyle/>
          <a:p>
            <a:pPr marL="34290" indent="0" algn="just">
              <a:lnSpc>
                <a:spcPct val="150000"/>
              </a:lnSpc>
              <a:buNone/>
            </a:pPr>
            <a:r>
              <a:rPr lang="ru-RU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до проведения </a:t>
            </a:r>
            <a:r>
              <a:rPr lang="ru-RU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специалист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компьютерных технологий устанавливает на каждый компьютер (рабочее место) </a:t>
            </a:r>
            <a:r>
              <a:rPr lang="ru-RU" sz="1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нужно скачать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сайта: </a:t>
            </a:r>
            <a:endParaRPr lang="en-US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ctr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niko.unibel.by</a:t>
            </a:r>
            <a:endParaRPr lang="ru-RU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(значок находится в адресной строке)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42900" algn="just">
              <a:lnSpc>
                <a:spcPct val="150000"/>
              </a:lnSpc>
              <a:buAutoNum type="arabicPeriod"/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42900" algn="just">
              <a:lnSpc>
                <a:spcPct val="150000"/>
              </a:lnSpc>
              <a:buAutoNum type="arabicPeriod"/>
            </a:pP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42900" algn="just">
              <a:lnSpc>
                <a:spcPct val="150000"/>
              </a:lnSpc>
              <a:buAutoNum type="arabicPeriod"/>
            </a:pP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ctr">
              <a:lnSpc>
                <a:spcPct val="150000"/>
              </a:lnSpc>
              <a:buNone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ctr">
              <a:lnSpc>
                <a:spcPct val="150000"/>
              </a:lnSpc>
              <a:buNone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ctr">
              <a:lnSpc>
                <a:spcPct val="150000"/>
              </a:lnSpc>
              <a:buNone/>
            </a:pP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796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33" y="364708"/>
            <a:ext cx="6404135" cy="848479"/>
          </a:xfrm>
        </p:spPr>
        <p:txBody>
          <a:bodyPr rtlCol="0">
            <a:normAutofit/>
          </a:bodyPr>
          <a:lstStyle/>
          <a:p>
            <a:pPr algn="ctr"/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Rockwell" panose="02060603020205020403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295359"/>
              </p:ext>
            </p:extLst>
          </p:nvPr>
        </p:nvGraphicFramePr>
        <p:xfrm>
          <a:off x="931025" y="714875"/>
          <a:ext cx="7165571" cy="5900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5571">
                  <a:extLst>
                    <a:ext uri="{9D8B030D-6E8A-4147-A177-3AD203B41FA5}">
                      <a16:colId xmlns:a16="http://schemas.microsoft.com/office/drawing/2014/main" val="743422230"/>
                    </a:ext>
                  </a:extLst>
                </a:gridCol>
              </a:tblGrid>
              <a:tr h="490451">
                <a:tc>
                  <a:txBody>
                    <a:bodyPr/>
                    <a:lstStyle/>
                    <a:p>
                      <a:pPr rtl="0"/>
                      <a:r>
                        <a:rPr lang="be-BY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Порядок</a:t>
                      </a:r>
                      <a:r>
                        <a:rPr lang="x-none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проведения 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репетиции </a:t>
                      </a:r>
                      <a:r>
                        <a:rPr lang="x-none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НИКО в учреждении образования:</a:t>
                      </a:r>
                      <a:endParaRPr lang="ru" sz="15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567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822786"/>
                  </a:ext>
                </a:extLst>
              </a:tr>
              <a:tr h="46023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x-none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роведение НИКО в аудитории осуществляется </a:t>
                      </a:r>
                      <a:r>
                        <a:rPr lang="x-none" sz="13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двумя</a:t>
                      </a:r>
                      <a:r>
                        <a:rPr lang="x-none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педагогическими работниками, а также обязательно присутствие специалиста в области компьютерных технологий.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x-none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 аудитории должен присутствовать внешний наблюдатель для контроля соответствия процедуры проведения НИКО предъявляемым требованиям.</a:t>
                      </a:r>
                      <a:endParaRPr lang="ru-RU" sz="13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 день проведения исследования отобранные для участия учащиеся допускаются в аудиторию и размещаются согласно списку участников (по алфавиту).</a:t>
                      </a:r>
                      <a:endParaRPr lang="x-none" sz="13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x-none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Допуск отобранных для участия в НИКО учащихся в аудиторию осуществляется на основании документа, удостоверяющего личность.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x-none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Педагогический работник, сопровождающий проведение НИКО в аудитории, проводит инструктаж учащихся о требованиях к проведению НИКО (п.34 Инструкции о порядке проведения НИКО).</a:t>
                      </a:r>
                      <a:endParaRPr lang="ru-RU" sz="13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ru-RU" sz="13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Проведение инструктажа и авторизация учащихся в системе осуществляются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за 15 минут(!) </a:t>
                      </a:r>
                      <a:r>
                        <a:rPr lang="ru-RU" sz="13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 начала тестирования.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Первая</a:t>
                      </a:r>
                      <a:r>
                        <a:rPr lang="ru-RU" sz="13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сессия тестирования начинается в 11.00, вторая – в 13.40.</a:t>
                      </a:r>
                      <a:endParaRPr lang="x-none" sz="13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После выполнения учащимися</a:t>
                      </a:r>
                      <a:r>
                        <a:rPr lang="be-BY" sz="13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диагностического теста п</a:t>
                      </a:r>
                      <a:r>
                        <a:rPr lang="x-none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едагогические</a:t>
                      </a:r>
                      <a:r>
                        <a:rPr lang="x-none" sz="13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работники принимают листы для рабочих записей и осуществляют контроль отправки выполненной работы.</a:t>
                      </a:r>
                      <a:endParaRPr lang="x-none" sz="13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x-none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осле проведения НИКО внешний наблюдатель заполняет протокол</a:t>
                      </a:r>
                      <a:r>
                        <a:rPr lang="x-none" sz="13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проведения НИКО.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x-none" sz="12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4739329"/>
                  </a:ext>
                </a:extLst>
              </a:tr>
            </a:tbl>
          </a:graphicData>
        </a:graphic>
      </p:graphicFrame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4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589882"/>
            <a:ext cx="6571597" cy="1300172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1" y="1288473"/>
            <a:ext cx="7200899" cy="5328458"/>
          </a:xfrm>
        </p:spPr>
        <p:txBody>
          <a:bodyPr>
            <a:normAutofit/>
          </a:bodyPr>
          <a:lstStyle/>
          <a:p>
            <a:pPr marL="34290" indent="0">
              <a:lnSpc>
                <a:spcPct val="160000"/>
              </a:lnSpc>
              <a:buNone/>
            </a:pP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важные моменты:</a:t>
            </a:r>
          </a:p>
          <a:p>
            <a:pPr marL="270000" indent="-257175">
              <a:lnSpc>
                <a:spcPct val="100000"/>
              </a:lnSpc>
              <a:spcBef>
                <a:spcPts val="450"/>
              </a:spcBef>
              <a:buAutoNum type="arabicPeriod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учащиеся выполняют </a:t>
            </a:r>
            <a:r>
              <a:rPr lang="ru-RU" sz="1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x-none" sz="1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диагностическую работу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Анкетирование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образования и 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представител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учащихся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репетиции НИКО не проводится.</a:t>
            </a:r>
            <a:endParaRPr lang="x-none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25" indent="0">
              <a:lnSpc>
                <a:spcPct val="160000"/>
              </a:lnSpc>
              <a:spcBef>
                <a:spcPts val="450"/>
              </a:spcBef>
              <a:buNone/>
            </a:pPr>
            <a:r>
              <a:rPr lang="x-none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</a:t>
            </a:r>
            <a:r>
              <a:rPr lang="ru-RU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НИКО:</a:t>
            </a:r>
          </a:p>
          <a:p>
            <a:pPr marL="12825" indent="0">
              <a:lnSpc>
                <a:spcPct val="160000"/>
              </a:lnSpc>
              <a:spcBef>
                <a:spcPts val="450"/>
              </a:spcBef>
              <a:buNone/>
            </a:pPr>
            <a:endParaRPr lang="x-none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25" indent="0">
              <a:lnSpc>
                <a:spcPct val="160000"/>
              </a:lnSpc>
              <a:spcBef>
                <a:spcPts val="450"/>
              </a:spcBef>
              <a:buNone/>
            </a:pPr>
            <a:endParaRPr lang="x-none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25" indent="0">
              <a:lnSpc>
                <a:spcPct val="160000"/>
              </a:lnSpc>
              <a:spcBef>
                <a:spcPts val="450"/>
              </a:spcBef>
              <a:buNone/>
            </a:pPr>
            <a:endParaRPr lang="x-none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60533"/>
              </p:ext>
            </p:extLst>
          </p:nvPr>
        </p:nvGraphicFramePr>
        <p:xfrm>
          <a:off x="971551" y="3643526"/>
          <a:ext cx="7726933" cy="2782210"/>
        </p:xfrm>
        <a:graphic>
          <a:graphicData uri="http://schemas.openxmlformats.org/drawingml/2006/table">
            <a:tbl>
              <a:tblPr firstRow="1" firstCol="1" bandRow="1"/>
              <a:tblGrid>
                <a:gridCol w="3924440">
                  <a:extLst>
                    <a:ext uri="{9D8B030D-6E8A-4147-A177-3AD203B41FA5}">
                      <a16:colId xmlns:a16="http://schemas.microsoft.com/office/drawing/2014/main" val="848139259"/>
                    </a:ext>
                  </a:extLst>
                </a:gridCol>
                <a:gridCol w="3802493">
                  <a:extLst>
                    <a:ext uri="{9D8B030D-6E8A-4147-A177-3AD203B41FA5}">
                      <a16:colId xmlns:a16="http://schemas.microsoft.com/office/drawing/2014/main" val="3524704976"/>
                    </a:ext>
                  </a:extLst>
                </a:gridCol>
              </a:tblGrid>
              <a:tr h="618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функциональной грамотности учащихся УО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x-none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ноября</a:t>
                      </a:r>
                      <a:r>
                        <a:rPr lang="x-none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202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x-none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6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543504"/>
                  </a:ext>
                </a:extLst>
              </a:tr>
              <a:tr h="618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Анкетирование учащихся УО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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325226"/>
                  </a:ext>
                </a:extLst>
              </a:tr>
              <a:tr h="618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Анкетирование педагогических работников УО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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275369"/>
                  </a:ext>
                </a:extLst>
              </a:tr>
              <a:tr h="927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Анкетирование законных представителей несовершеннолетних учащихся УО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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256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5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493222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endParaRPr lang="en-US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674" y="1666701"/>
            <a:ext cx="7404653" cy="4426527"/>
          </a:xfrm>
        </p:spPr>
        <p:txBody>
          <a:bodyPr>
            <a:normAutofit fontScale="92500"/>
          </a:bodyPr>
          <a:lstStyle/>
          <a:p>
            <a:pPr marL="34290" indent="0">
              <a:buNone/>
            </a:pP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важные 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моменты </a:t>
            </a: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355725" lvl="0" indent="-342900">
              <a:lnSpc>
                <a:spcPct val="160000"/>
              </a:lnSpc>
              <a:spcBef>
                <a:spcPts val="450"/>
              </a:spcBef>
              <a:buClr>
                <a:srgbClr val="4A66AC"/>
              </a:buClr>
              <a:buFont typeface="+mj-lt"/>
              <a:buAutoNum type="arabicPeriod" startAt="2"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вариантов диагностической работы будет осуществляться во время  запуска тестов учащимися. 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x-none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lang="x-none" sz="1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варианта диагностической работы для каждого учащегося, отобранного для участия в </a:t>
            </a:r>
            <a:r>
              <a:rPr lang="x-none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x-none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отображается </a:t>
            </a:r>
            <a:r>
              <a:rPr lang="x-none" sz="1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АС для проведения НИКО</a:t>
            </a:r>
            <a:r>
              <a:rPr lang="x-none" sz="13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2 календарных дня</a:t>
            </a:r>
            <a:r>
              <a:rPr lang="x-none" sz="1300" b="1" i="1" dirty="0">
                <a:solidFill>
                  <a:srgbClr val="4A66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проведения НИКО</a:t>
            </a:r>
            <a:r>
              <a:rPr lang="x-none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п. 30 Инструкции)</a:t>
            </a:r>
            <a:endParaRPr lang="x-none" sz="13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000" lvl="0" indent="-257175">
              <a:lnSpc>
                <a:spcPct val="160000"/>
              </a:lnSpc>
              <a:spcBef>
                <a:spcPts val="450"/>
              </a:spcBef>
              <a:buClr>
                <a:srgbClr val="4A66AC"/>
              </a:buClr>
              <a:buFont typeface="Corbel" pitchFamily="34" charset="0"/>
              <a:buAutoNum type="arabicPeriod" startAt="2"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рассадки учащихся в аудитории при проведении репетиционного НИКО не применяется. 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x-none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x-none" sz="1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НИКО в учреждении образования составляет схему рассадки с учётом распределения вариантов диагностической работы</a:t>
            </a:r>
            <a:r>
              <a:rPr lang="x-none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п. 30 Инструкции)</a:t>
            </a:r>
            <a:endParaRPr lang="x-none" sz="13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000" indent="-257175">
              <a:lnSpc>
                <a:spcPct val="160000"/>
              </a:lnSpc>
              <a:spcBef>
                <a:spcPts val="450"/>
              </a:spcBef>
              <a:buClr>
                <a:srgbClr val="4A66AC"/>
              </a:buClr>
              <a:buFont typeface="Corbel" pitchFamily="34" charset="0"/>
              <a:buAutoNum type="arabicPeriod" startAt="2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сопровождают педагогические работники, </a:t>
            </a:r>
            <a:r>
              <a:rPr lang="x-none" sz="1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преподающие в классах (группах), в которых обучаются и воспитываются учащиеся.</a:t>
            </a:r>
          </a:p>
          <a:p>
            <a:pPr marL="270000" lvl="0" indent="-257175">
              <a:lnSpc>
                <a:spcPct val="160000"/>
              </a:lnSpc>
              <a:spcBef>
                <a:spcPts val="450"/>
              </a:spcBef>
              <a:buClr>
                <a:srgbClr val="4A66AC"/>
              </a:buClr>
              <a:buFont typeface="Corbel" pitchFamily="34" charset="0"/>
              <a:buAutoNum type="arabicPeriod" startAt="2"/>
            </a:pPr>
            <a:endParaRPr lang="x-none" sz="1600" b="1" dirty="0">
              <a:solidFill>
                <a:srgbClr val="4A66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x-non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1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738672"/>
            <a:ext cx="6571597" cy="1250827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1" y="1559675"/>
            <a:ext cx="7200899" cy="4458740"/>
          </a:xfrm>
        </p:spPr>
        <p:txBody>
          <a:bodyPr>
            <a:normAutofit/>
          </a:bodyPr>
          <a:lstStyle/>
          <a:p>
            <a:pPr marL="34290" indent="0">
              <a:lnSpc>
                <a:spcPct val="160000"/>
              </a:lnSpc>
              <a:buNone/>
            </a:pP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важные моменты (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x-none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725" indent="-342900">
              <a:lnSpc>
                <a:spcPct val="160000"/>
              </a:lnSpc>
              <a:spcBef>
                <a:spcPts val="450"/>
              </a:spcBef>
              <a:buFont typeface="+mj-lt"/>
              <a:buAutoNum type="arabicPeriod" startAt="5"/>
            </a:pP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в аудитории</a:t>
            </a:r>
          </a:p>
          <a:p>
            <a:pPr marL="227138" indent="-214313">
              <a:lnSpc>
                <a:spcPct val="160000"/>
              </a:lnSpc>
              <a:spcBef>
                <a:spcPts val="450"/>
              </a:spcBef>
              <a:buFontTx/>
              <a:buChar char="-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размещение участников НИКО,</a:t>
            </a:r>
          </a:p>
          <a:p>
            <a:pPr marL="227138" indent="-214313">
              <a:lnSpc>
                <a:spcPct val="160000"/>
              </a:lnSpc>
              <a:spcBef>
                <a:spcPts val="450"/>
              </a:spcBef>
              <a:buFontTx/>
              <a:buChar char="-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выдают листы для рабочих записей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ручки, карандаши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калькуляторы,</a:t>
            </a:r>
            <a:endParaRPr lang="x-none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138" indent="-214313">
              <a:lnSpc>
                <a:spcPct val="160000"/>
              </a:lnSpc>
              <a:spcBef>
                <a:spcPts val="450"/>
              </a:spcBef>
              <a:buFontTx/>
              <a:buChar char="-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эвакуацию в случае возникновения чрезвычайных ситуаций.</a:t>
            </a:r>
          </a:p>
          <a:p>
            <a:pPr marL="270000" indent="-257175">
              <a:lnSpc>
                <a:spcPct val="160000"/>
              </a:lnSpc>
              <a:spcBef>
                <a:spcPts val="450"/>
              </a:spcBef>
              <a:buFont typeface="+mj-lt"/>
              <a:buAutoNum type="arabicPeriod" startAt="6"/>
            </a:pPr>
            <a:r>
              <a:rPr lang="be-BY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продолжительность выполнения диагностической работы не включается время, выделенное на подготовительные мероприятия (инструктаж, авторизация).</a:t>
            </a:r>
          </a:p>
          <a:p>
            <a:pPr marL="291465" indent="-257175">
              <a:lnSpc>
                <a:spcPct val="100000"/>
              </a:lnSpc>
              <a:buAutoNum type="arabicPeriod"/>
            </a:pPr>
            <a:endParaRPr lang="x-non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1" y="1321454"/>
            <a:ext cx="6571597" cy="1300172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1" y="2471992"/>
            <a:ext cx="7200899" cy="3563043"/>
          </a:xfrm>
        </p:spPr>
        <p:txBody>
          <a:bodyPr>
            <a:normAutofit/>
          </a:bodyPr>
          <a:lstStyle/>
          <a:p>
            <a:pPr marL="34290" indent="0">
              <a:lnSpc>
                <a:spcPct val="160000"/>
              </a:lnSpc>
              <a:buNone/>
            </a:pP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x-none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сохранности и конфиденциальности всех материалов исследования.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 при каких обстоятельствах НЕ РАЗРЕШАЕТСЯ копировать защищенные/конфиденциальные материалы НИКО.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Видеозапись сессий запрещена.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Настоятельно рекомендуется принять все меры безопасности, чтобы учащиеся не могли сфотографировать материалы при помощи мобильных телефонов или электронных устройств. </a:t>
            </a: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66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1" y="661420"/>
            <a:ext cx="6571597" cy="1483263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ВНЕШНИХ НАБЛЮДАТЕЛЕЙ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0797" y="1819863"/>
            <a:ext cx="5422407" cy="798850"/>
          </a:xfrm>
        </p:spPr>
        <p:txBody>
          <a:bodyPr>
            <a:normAutofit/>
          </a:bodyPr>
          <a:lstStyle/>
          <a:p>
            <a:pPr marL="34290" indent="0" algn="ctr">
              <a:lnSpc>
                <a:spcPct val="150000"/>
              </a:lnSpc>
              <a:buNone/>
            </a:pP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протокола проведения НИКО.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73" y="5044071"/>
            <a:ext cx="2172254" cy="1448169"/>
          </a:xfrm>
          <a:prstGeom prst="rect">
            <a:avLst/>
          </a:prstGeom>
        </p:spPr>
      </p:pic>
      <p:pic>
        <p:nvPicPr>
          <p:cNvPr id="8" name="Picture 2" descr="C:\Users\Iwan\Desktop\logo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596044" y="2444771"/>
            <a:ext cx="5951913" cy="2459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37160" algn="l" defTabSz="685800" rtl="0" eaLnBrk="1" fontAlgn="auto" latinLnBrk="0" hangingPunct="1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buClr>
                <a:srgbClr val="4A66AC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be-BY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</a:t>
            </a:r>
            <a:r>
              <a:rPr kumimoji="0" lang="x-non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аполненный протокол необходимо выслать </a:t>
            </a:r>
            <a:r>
              <a:rPr kumimoji="0" lang="x-none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отсканированном виде</a:t>
            </a:r>
            <a:r>
              <a:rPr kumimoji="0" lang="x-non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почту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niko@rikc.by</a:t>
            </a:r>
            <a:r>
              <a:rPr kumimoji="0" lang="x-non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x-non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позднее одного дня</a:t>
            </a:r>
            <a:r>
              <a:rPr kumimoji="0" lang="x-non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следующего за днем проведения исследования.</a:t>
            </a:r>
          </a:p>
          <a:p>
            <a:pPr marL="171450" marR="0" lvl="0" indent="-137160" algn="l" defTabSz="685800" rtl="0" eaLnBrk="1" fontAlgn="auto" latinLnBrk="0" hangingPunct="1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buClr>
                <a:srgbClr val="4A66AC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Заполненный </a:t>
            </a:r>
            <a:r>
              <a:rPr kumimoji="0" lang="x-none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оригинал</a:t>
            </a:r>
            <a:r>
              <a:rPr kumimoji="0" lang="x-non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протокола передается на хранение районному координатору.</a:t>
            </a:r>
          </a:p>
          <a:p>
            <a:pPr marL="34290" marR="0" lvl="0" indent="0" algn="ctr" defTabSz="685800" rtl="0" eaLnBrk="1" fontAlgn="auto" latinLnBrk="0" hangingPunct="1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buClr>
                <a:srgbClr val="4A66AC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x-none" sz="1650" b="1" i="0" u="none" strike="noStrike" kern="1200" cap="none" spc="0" normalizeH="0" baseline="0" noProof="0" dirty="0" smtClean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09435"/>
            <a:ext cx="6858000" cy="1183592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</a:t>
            </a:r>
            <a:r>
              <a:rPr lang="x-none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</a:t>
            </a:r>
            <a:r>
              <a:rPr lang="x-none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endParaRPr lang="ru-RU" sz="1800" i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274210" y="2719029"/>
            <a:ext cx="6198785" cy="2110023"/>
            <a:chOff x="1268083" y="2717821"/>
            <a:chExt cx="6198785" cy="211002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2061" y="2717821"/>
              <a:ext cx="2094807" cy="2110023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1268083" y="3172668"/>
              <a:ext cx="387325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</a:t>
              </a:r>
              <a:r>
                <a:rPr kumimoji="0" lang="ru-RU" sz="1800" b="1" i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x-none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Инструкци</a:t>
              </a:r>
              <a:r>
                <a:rPr kumimoji="0" lang="ru-RU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я</a:t>
              </a:r>
              <a:r>
                <a:rPr kumimoji="0" lang="x-none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br>
                <a:rPr kumimoji="0" lang="x-none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x-none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 порядке проведения мероприятия </a:t>
              </a:r>
              <a:r>
                <a:rPr kumimoji="0" lang="ru-RU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«</a:t>
              </a:r>
              <a:r>
                <a:rPr kumimoji="0" lang="x-none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Национальное исследование качества образования</a:t>
              </a:r>
              <a:r>
                <a:rPr kumimoji="0" lang="ru-RU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»</a:t>
              </a:r>
              <a:endPara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5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146760"/>
            <a:ext cx="7406640" cy="1152698"/>
          </a:xfrm>
        </p:spPr>
        <p:txBody>
          <a:bodyPr>
            <a:normAutofit/>
          </a:bodyPr>
          <a:lstStyle/>
          <a:p>
            <a:pPr algn="ctr"/>
            <a:r>
              <a:rPr lang="x-none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</a:t>
            </a:r>
            <a:r>
              <a:rPr lang="x-none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РИКЗ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680" y="1066256"/>
            <a:ext cx="7404653" cy="5550677"/>
          </a:xfrm>
        </p:spPr>
        <p:txBody>
          <a:bodyPr>
            <a:noAutofit/>
          </a:bodyPr>
          <a:lstStyle/>
          <a:p>
            <a:pPr marL="34290" indent="0">
              <a:lnSpc>
                <a:spcPct val="60000"/>
              </a:lnSpc>
              <a:buNone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 пользователей по работе с ПО для: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координаторов</a:t>
            </a:r>
            <a:endParaRPr lang="x-none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</a:t>
            </a:r>
            <a:endParaRPr lang="x-none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организаторов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УО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экспертов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60000"/>
              </a:lnSpc>
              <a:buNone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Документы: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памятки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родителей, для учащихся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инструкция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организаторов в УО)</a:t>
            </a:r>
            <a:endParaRPr lang="x-none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протокол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НИКО (для внешних наблюдателей)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информирования 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НИКО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 для информирования учащихся о репетиции НИКО</a:t>
            </a:r>
            <a:endParaRPr lang="x-none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инструкция по отбору учащихся в 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60000"/>
              </a:lnSpc>
              <a:buNone/>
            </a:pP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Инструктивно-методические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(презентации) для: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региональных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координаторов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районных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координаторов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организаторов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УО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внешних наблюдателей</a:t>
            </a:r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4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399" y="138616"/>
            <a:ext cx="6855202" cy="149352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x-none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РИКЗ</a:t>
            </a:r>
            <a:br>
              <a:rPr lang="x-none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5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RIKC.BY</a:t>
            </a:r>
          </a:p>
        </p:txBody>
      </p:sp>
      <p:pic>
        <p:nvPicPr>
          <p:cNvPr id="8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45388" y="2582963"/>
            <a:ext cx="16821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пунктов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051" y="4814559"/>
            <a:ext cx="2320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организации и проведения НИКО</a:t>
            </a: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wlad\Desktop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9771" y="1491207"/>
            <a:ext cx="5809591" cy="2245511"/>
          </a:xfrm>
          <a:prstGeom prst="rect">
            <a:avLst/>
          </a:prstGeom>
          <a:noFill/>
        </p:spPr>
      </p:pic>
      <p:pic>
        <p:nvPicPr>
          <p:cNvPr id="3" name="Picture 5" descr="C:\Users\wlad\Desktop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1526" y="3724776"/>
            <a:ext cx="5816481" cy="2191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3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59125" y="3416060"/>
            <a:ext cx="7366958" cy="3071004"/>
          </a:xfrm>
          <a:prstGeom prst="rect">
            <a:avLst/>
          </a:prstGeom>
          <a:solidFill>
            <a:srgbClr val="000000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1" y="304389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x-none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РИКЗ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661" y="4364966"/>
            <a:ext cx="2672194" cy="1155939"/>
          </a:xfrm>
        </p:spPr>
        <p:txBody>
          <a:bodyPr anchor="ctr">
            <a:normAutofit/>
          </a:bodyPr>
          <a:lstStyle/>
          <a:p>
            <a:pPr marL="0" indent="0" algn="r" defTabSz="457200"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требования для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процедур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в УО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834" y="3737446"/>
            <a:ext cx="3980604" cy="2523605"/>
          </a:xfrm>
          <a:prstGeom prst="rect">
            <a:avLst/>
          </a:prstGeom>
        </p:spPr>
      </p:pic>
      <p:pic>
        <p:nvPicPr>
          <p:cNvPr id="1027" name="Picture 3" descr="C:\Users\wlad\Desktop\3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139" y="1334478"/>
            <a:ext cx="3114945" cy="1494185"/>
          </a:xfrm>
          <a:prstGeom prst="rect">
            <a:avLst/>
          </a:prstGeom>
          <a:noFill/>
        </p:spPr>
      </p:pic>
      <p:pic>
        <p:nvPicPr>
          <p:cNvPr id="1028" name="Picture 4" descr="C:\Users\wlad\Desktop\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4830" y="1346427"/>
            <a:ext cx="3705216" cy="1888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38355" y="2924356"/>
            <a:ext cx="7677509" cy="3640346"/>
          </a:xfrm>
          <a:prstGeom prst="rect">
            <a:avLst/>
          </a:prstGeom>
          <a:solidFill>
            <a:srgbClr val="000000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105052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x-none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РИКЗ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119" y="3927486"/>
            <a:ext cx="3232907" cy="1664899"/>
          </a:xfrm>
        </p:spPr>
        <p:txBody>
          <a:bodyPr anchor="ctr"/>
          <a:lstStyle/>
          <a:p>
            <a:pPr marL="0" indent="0" algn="r" defTabSz="457200">
              <a:buFont typeface="Wingdings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проведения НИКО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внешнего наблюдателя)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46" y="3121575"/>
            <a:ext cx="3999779" cy="3276720"/>
          </a:xfrm>
          <a:prstGeom prst="rect">
            <a:avLst/>
          </a:prstGeom>
        </p:spPr>
      </p:pic>
      <p:pic>
        <p:nvPicPr>
          <p:cNvPr id="2050" name="Picture 2" descr="C:\Users\wlad\Desktop\3_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7727" y="1092949"/>
            <a:ext cx="3114944" cy="1494185"/>
          </a:xfrm>
          <a:prstGeom prst="rect">
            <a:avLst/>
          </a:prstGeom>
          <a:noFill/>
        </p:spPr>
      </p:pic>
      <p:pic>
        <p:nvPicPr>
          <p:cNvPr id="2051" name="Picture 3" descr="C:\Users\wlad\Desktop\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757" y="1089410"/>
            <a:ext cx="3994601" cy="1671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75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33" y="865604"/>
            <a:ext cx="6404135" cy="848479"/>
          </a:xfrm>
        </p:spPr>
        <p:txBody>
          <a:bodyPr rtlCol="0">
            <a:normAutofit/>
          </a:bodyPr>
          <a:lstStyle/>
          <a:p>
            <a:pPr algn="ctr"/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ОТКРЫТЫХ ЗАДАНИЙ</a:t>
            </a:r>
            <a: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Rockwell" panose="02060603020205020403" pitchFamily="18" charset="0"/>
            </a:endParaRPr>
          </a:p>
        </p:txBody>
      </p:sp>
      <p:cxnSp>
        <p:nvCxnSpPr>
          <p:cNvPr id="15" name="Прямая со стрелкой 14"/>
          <p:cNvCxnSpPr>
            <a:stCxn id="8" idx="2"/>
            <a:endCxn id="11" idx="3"/>
          </p:cNvCxnSpPr>
          <p:nvPr/>
        </p:nvCxnSpPr>
        <p:spPr>
          <a:xfrm flipH="1">
            <a:off x="5417818" y="2644572"/>
            <a:ext cx="1234917" cy="724657"/>
          </a:xfrm>
          <a:prstGeom prst="straightConnector1">
            <a:avLst/>
          </a:prstGeom>
          <a:ln w="50800" cap="sq">
            <a:solidFill>
              <a:srgbClr val="5679ED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3460173" y="1942572"/>
            <a:ext cx="1957646" cy="729000"/>
          </a:xfrm>
          <a:prstGeom prst="ellipse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ВЫПОЛНЕННОЕ ОТКРЫТОЕ ЗАДАНИЕ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47755" y="1969572"/>
            <a:ext cx="1755000" cy="675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КОМИССИЯ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75235" y="1969572"/>
            <a:ext cx="1755000" cy="675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КОМИССИЯ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60172" y="3031729"/>
            <a:ext cx="1957646" cy="675000"/>
          </a:xfrm>
          <a:prstGeom prst="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РАСХОЖДЕНИЯ РЕЗУЛЬТАТОВ ПРОВЕРКИ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60172" y="4066885"/>
            <a:ext cx="1957646" cy="675000"/>
          </a:xfrm>
          <a:prstGeom prst="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РЕЗУЛЬТАТОВ ПРОВЕРКИ В АС 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idx="1"/>
          </p:nvPr>
        </p:nvSpPr>
        <p:spPr>
          <a:xfrm>
            <a:off x="654626" y="5306110"/>
            <a:ext cx="7568738" cy="712305"/>
          </a:xfrm>
        </p:spPr>
        <p:txBody>
          <a:bodyPr>
            <a:normAutofit/>
          </a:bodyPr>
          <a:lstStyle/>
          <a:p>
            <a:pPr marL="34290" indent="0">
              <a:lnSpc>
                <a:spcPct val="100000"/>
              </a:lnSpc>
              <a:buNone/>
            </a:pPr>
            <a:r>
              <a:rPr lang="x-none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открытых заданий и ввод результатов проверки в АС осуществляются в течение </a:t>
            </a:r>
            <a:r>
              <a:rPr lang="x-non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рабочих дней </a:t>
            </a:r>
            <a:r>
              <a:rPr lang="x-none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распределения заданий между районными комиссиями.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Прямая со стрелкой 68"/>
          <p:cNvCxnSpPr>
            <a:stCxn id="7" idx="2"/>
            <a:endCxn id="11" idx="1"/>
          </p:cNvCxnSpPr>
          <p:nvPr/>
        </p:nvCxnSpPr>
        <p:spPr>
          <a:xfrm>
            <a:off x="2225255" y="2644572"/>
            <a:ext cx="1234917" cy="724657"/>
          </a:xfrm>
          <a:prstGeom prst="straightConnector1">
            <a:avLst/>
          </a:prstGeom>
          <a:ln w="50800" cap="sq">
            <a:solidFill>
              <a:srgbClr val="5679ED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7" idx="3"/>
            <a:endCxn id="5" idx="2"/>
          </p:cNvCxnSpPr>
          <p:nvPr/>
        </p:nvCxnSpPr>
        <p:spPr>
          <a:xfrm>
            <a:off x="3102755" y="2307072"/>
            <a:ext cx="357417" cy="0"/>
          </a:xfrm>
          <a:prstGeom prst="straightConnector1">
            <a:avLst/>
          </a:prstGeom>
          <a:ln w="50800" cap="sq">
            <a:solidFill>
              <a:srgbClr val="5679ED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8" idx="1"/>
            <a:endCxn id="5" idx="6"/>
          </p:cNvCxnSpPr>
          <p:nvPr/>
        </p:nvCxnSpPr>
        <p:spPr>
          <a:xfrm flipH="1">
            <a:off x="5417819" y="2307072"/>
            <a:ext cx="357416" cy="0"/>
          </a:xfrm>
          <a:prstGeom prst="straightConnector1">
            <a:avLst/>
          </a:prstGeom>
          <a:ln w="50800" cap="sq">
            <a:solidFill>
              <a:srgbClr val="5679ED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11" idx="2"/>
            <a:endCxn id="16" idx="0"/>
          </p:cNvCxnSpPr>
          <p:nvPr/>
        </p:nvCxnSpPr>
        <p:spPr>
          <a:xfrm>
            <a:off x="4438995" y="3706729"/>
            <a:ext cx="0" cy="360156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33" y="813626"/>
            <a:ext cx="6404135" cy="848479"/>
          </a:xfrm>
        </p:spPr>
        <p:txBody>
          <a:bodyPr rtlCol="0">
            <a:normAutofit/>
          </a:bodyPr>
          <a:lstStyle/>
          <a:p>
            <a:pPr algn="ctr"/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ОТКРЫТЫХ ЗАДАНИЙ</a:t>
            </a:r>
            <a: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Rockwell" panose="020606030202050204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628" y="5519140"/>
            <a:ext cx="7540743" cy="698779"/>
          </a:xfrm>
        </p:spPr>
        <p:txBody>
          <a:bodyPr>
            <a:noAutofit/>
          </a:bodyPr>
          <a:lstStyle/>
          <a:p>
            <a:pPr marL="34290" indent="0">
              <a:lnSpc>
                <a:spcPct val="100000"/>
              </a:lnSpc>
              <a:buNone/>
            </a:pPr>
            <a:r>
              <a:rPr lang="x-none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открытых заданий и ввод результатов проверки в АС осуществляются в течение </a:t>
            </a:r>
            <a:r>
              <a:rPr lang="x-non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рабочих дней </a:t>
            </a:r>
            <a:r>
              <a:rPr lang="x-none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распределения заданий между региональными комиссиями.</a:t>
            </a:r>
            <a:endParaRPr lang="en-US" sz="1400" dirty="0"/>
          </a:p>
        </p:txBody>
      </p:sp>
      <p:sp>
        <p:nvSpPr>
          <p:cNvPr id="5" name="Овал 4"/>
          <p:cNvSpPr/>
          <p:nvPr/>
        </p:nvSpPr>
        <p:spPr>
          <a:xfrm>
            <a:off x="3593178" y="1808403"/>
            <a:ext cx="1957646" cy="729000"/>
          </a:xfrm>
          <a:prstGeom prst="ellipse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ВЫПОЛНЕННОЕ ОТКРЫТОЕ ЗАДАНИЕ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92290" y="1835403"/>
            <a:ext cx="1755000" cy="675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КОМИССИЯ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96711" y="1835403"/>
            <a:ext cx="1755000" cy="675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КОМИССИЯ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3177" y="2738187"/>
            <a:ext cx="1957646" cy="675000"/>
          </a:xfrm>
          <a:prstGeom prst="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РАСХОЖДЕНИЕ РЕЗУЛЬТАТОВ ПРОВЕРКИ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93178" y="3613971"/>
            <a:ext cx="1957646" cy="675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РЕГИОНАЛЬНОЙ КОМИССИЕЙ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93178" y="4489756"/>
            <a:ext cx="1957646" cy="675000"/>
          </a:xfrm>
          <a:prstGeom prst="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РЕЗУЛЬТАТОВ В АС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>
            <a:stCxn id="8" idx="1"/>
            <a:endCxn id="5" idx="6"/>
          </p:cNvCxnSpPr>
          <p:nvPr/>
        </p:nvCxnSpPr>
        <p:spPr>
          <a:xfrm flipH="1">
            <a:off x="5550824" y="2172903"/>
            <a:ext cx="345887" cy="0"/>
          </a:xfrm>
          <a:prstGeom prst="straightConnector1">
            <a:avLst/>
          </a:prstGeom>
          <a:ln w="50800" cap="sq">
            <a:solidFill>
              <a:srgbClr val="5679ED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2"/>
            <a:endCxn id="11" idx="3"/>
          </p:cNvCxnSpPr>
          <p:nvPr/>
        </p:nvCxnSpPr>
        <p:spPr>
          <a:xfrm flipH="1">
            <a:off x="5550823" y="2510403"/>
            <a:ext cx="1223388" cy="565284"/>
          </a:xfrm>
          <a:prstGeom prst="straightConnector1">
            <a:avLst/>
          </a:prstGeom>
          <a:ln w="50800" cap="sq">
            <a:solidFill>
              <a:srgbClr val="5679ED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3"/>
            <a:endCxn id="5" idx="2"/>
          </p:cNvCxnSpPr>
          <p:nvPr/>
        </p:nvCxnSpPr>
        <p:spPr>
          <a:xfrm>
            <a:off x="3247291" y="2172903"/>
            <a:ext cx="345887" cy="0"/>
          </a:xfrm>
          <a:prstGeom prst="straightConnector1">
            <a:avLst/>
          </a:prstGeom>
          <a:ln w="50800" cap="sq">
            <a:solidFill>
              <a:srgbClr val="5679ED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7" idx="2"/>
            <a:endCxn id="11" idx="1"/>
          </p:cNvCxnSpPr>
          <p:nvPr/>
        </p:nvCxnSpPr>
        <p:spPr>
          <a:xfrm>
            <a:off x="2369791" y="2510403"/>
            <a:ext cx="1223387" cy="565284"/>
          </a:xfrm>
          <a:prstGeom prst="straightConnector1">
            <a:avLst/>
          </a:prstGeom>
          <a:ln w="50800" cap="sq">
            <a:solidFill>
              <a:srgbClr val="5679ED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1" idx="2"/>
            <a:endCxn id="19" idx="0"/>
          </p:cNvCxnSpPr>
          <p:nvPr/>
        </p:nvCxnSpPr>
        <p:spPr>
          <a:xfrm>
            <a:off x="4572000" y="3413187"/>
            <a:ext cx="1" cy="200784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9" idx="2"/>
            <a:endCxn id="21" idx="0"/>
          </p:cNvCxnSpPr>
          <p:nvPr/>
        </p:nvCxnSpPr>
        <p:spPr>
          <a:xfrm>
            <a:off x="4572001" y="4288971"/>
            <a:ext cx="0" cy="200785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5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1" y="919116"/>
            <a:ext cx="6571597" cy="1300172"/>
          </a:xfrm>
        </p:spPr>
        <p:txBody>
          <a:bodyPr rtlCol="0">
            <a:norm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ОТКРЫТЫХ ЗАДАНИЙ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286" y="2278726"/>
            <a:ext cx="7033428" cy="1944139"/>
          </a:xfrm>
        </p:spPr>
        <p:txBody>
          <a:bodyPr/>
          <a:lstStyle/>
          <a:p>
            <a:pPr marL="3429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районной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региональной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комиссии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контролирует и обеспечивает 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своевременность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корректность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внесения результатов проверки открытых заданий </a:t>
            </a: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районными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региональными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комиссиями.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78" y="4016299"/>
            <a:ext cx="5029044" cy="2352197"/>
          </a:xfrm>
          <a:prstGeom prst="rect">
            <a:avLst/>
          </a:prstGeom>
        </p:spPr>
      </p:pic>
      <p:pic>
        <p:nvPicPr>
          <p:cNvPr id="7" name="Picture 2" descr="C:\Users\Iwan\Desktop\logo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7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919116"/>
            <a:ext cx="6571597" cy="1300172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ПРОВЕРКИ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286" y="2116628"/>
            <a:ext cx="7033428" cy="2989985"/>
          </a:xfrm>
        </p:spPr>
        <p:txBody>
          <a:bodyPr/>
          <a:lstStyle/>
          <a:p>
            <a:pPr marL="34290" indent="0">
              <a:lnSpc>
                <a:spcPct val="150000"/>
              </a:lnSpc>
              <a:buNone/>
            </a:pPr>
            <a:r>
              <a:rPr lang="x-none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НИКО в учреждении образования осуществляет </a:t>
            </a:r>
            <a:r>
              <a:rPr lang="x-none" sz="1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</a:t>
            </a:r>
            <a:r>
              <a:rPr lang="x-none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 </a:t>
            </a:r>
            <a:r>
              <a:rPr lang="x-none" sz="1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результатами</a:t>
            </a:r>
            <a:r>
              <a:rPr lang="x-none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выполнения диагностической работы </a:t>
            </a:r>
            <a:r>
              <a:rPr lang="x-none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 рабочих дней</a:t>
            </a:r>
            <a:r>
              <a:rPr lang="x-none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результатов выполнения диагностической работы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78" y="4024612"/>
            <a:ext cx="5029044" cy="2352197"/>
          </a:xfrm>
          <a:prstGeom prst="rect">
            <a:avLst/>
          </a:prstGeom>
        </p:spPr>
      </p:pic>
      <p:pic>
        <p:nvPicPr>
          <p:cNvPr id="7" name="Picture 2" descr="C:\Users\Iwan\Desktop\logo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1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1" y="589881"/>
            <a:ext cx="6571597" cy="856533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833" y="1321729"/>
            <a:ext cx="7813963" cy="5278580"/>
          </a:xfrm>
        </p:spPr>
        <p:txBody>
          <a:bodyPr>
            <a:noAutofit/>
          </a:bodyPr>
          <a:lstStyle/>
          <a:p>
            <a:pPr marL="377190" indent="-342900">
              <a:lnSpc>
                <a:spcPct val="100000"/>
              </a:lnSpc>
              <a:buFont typeface="+mj-lt"/>
              <a:buAutoNum type="arabicParenR"/>
            </a:pP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должной проверки компьютерной техники в учреждениях образования (соответствие техническим требованиям, пропускная способность и т.д.).</a:t>
            </a:r>
          </a:p>
          <a:p>
            <a:pPr marL="377190" indent="-342900">
              <a:lnSpc>
                <a:spcPct val="100000"/>
              </a:lnSpc>
              <a:buFont typeface="+mj-lt"/>
              <a:buAutoNum type="arabicParenR"/>
            </a:pPr>
            <a:r>
              <a:rPr lang="be-BY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еткое следование документам и инструкциям по организации и проведению НИКО (Инструкция по отбору учащихся-участников НИКО в УО,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организаторов НИКО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размещенным на сайте РИКЗ, а также документам, регламентирующим проведение НИКО.</a:t>
            </a:r>
          </a:p>
          <a:p>
            <a:pPr marL="377190" indent="-342900">
              <a:lnSpc>
                <a:spcPct val="100000"/>
              </a:lnSpc>
              <a:buFont typeface="+mj-lt"/>
              <a:buAutoNum type="arabicParenR"/>
            </a:pP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временного регламента: начало выполнения диагностической работы каждой сессии должно соответствовать расписанию.</a:t>
            </a:r>
          </a:p>
          <a:p>
            <a:pPr marL="377190" indent="-342900">
              <a:lnSpc>
                <a:spcPct val="100000"/>
              </a:lnSpc>
              <a:buFont typeface="+mj-lt"/>
              <a:buAutoNum type="arabicParenR"/>
            </a:pPr>
            <a:r>
              <a:rPr lang="x-none" sz="1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замены участников </a:t>
            </a: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исследования, которые не могут принять участие в тестировании, необходимо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</a:t>
            </a: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данные нового участника в АС.</a:t>
            </a:r>
          </a:p>
        </p:txBody>
      </p:sp>
      <p:pic>
        <p:nvPicPr>
          <p:cNvPr id="7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3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1" y="589881"/>
            <a:ext cx="6571597" cy="856533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019" y="1055716"/>
            <a:ext cx="7813963" cy="5602777"/>
          </a:xfrm>
        </p:spPr>
        <p:txBody>
          <a:bodyPr>
            <a:noAutofit/>
          </a:bodyPr>
          <a:lstStyle/>
          <a:p>
            <a:pPr marL="34290" indent="0" algn="ctr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x-none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онтактная информация о рабочих группах в учреждениях, участвующих в организации и проведении НИКО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размещена на сайте: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https://niko.unibel.by</a:t>
            </a:r>
          </a:p>
          <a:p>
            <a:pPr marL="34290" indent="0" algn="ctr">
              <a:lnSpc>
                <a:spcPct val="100000"/>
              </a:lnSpc>
              <a:buNone/>
            </a:pPr>
            <a:endParaRPr lang="x-none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860032"/>
              </p:ext>
            </p:extLst>
          </p:nvPr>
        </p:nvGraphicFramePr>
        <p:xfrm>
          <a:off x="834987" y="2498285"/>
          <a:ext cx="7474023" cy="3477628"/>
        </p:xfrm>
        <a:graphic>
          <a:graphicData uri="http://schemas.openxmlformats.org/drawingml/2006/table">
            <a:tbl>
              <a:tblPr firstRow="1" firstCol="1" bandRow="1"/>
              <a:tblGrid>
                <a:gridCol w="3736625">
                  <a:extLst>
                    <a:ext uri="{9D8B030D-6E8A-4147-A177-3AD203B41FA5}">
                      <a16:colId xmlns:a16="http://schemas.microsoft.com/office/drawing/2014/main" val="3904742967"/>
                    </a:ext>
                  </a:extLst>
                </a:gridCol>
                <a:gridCol w="3737398">
                  <a:extLst>
                    <a:ext uri="{9D8B030D-6E8A-4147-A177-3AD203B41FA5}">
                      <a16:colId xmlns:a16="http://schemas.microsoft.com/office/drawing/2014/main" val="3380194778"/>
                    </a:ext>
                  </a:extLst>
                </a:gridCol>
              </a:tblGrid>
              <a:tr h="8454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BY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Учреждение</a:t>
                      </a:r>
                      <a:r>
                        <a:rPr lang="ru-BY" sz="15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«Главный информационно-аналитический центр Министерства образования Республики Беларусь»</a:t>
                      </a:r>
                      <a:endParaRPr lang="en-US" sz="15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технические вопросы использования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автоматизированной</a:t>
                      </a:r>
                      <a:r>
                        <a:rPr lang="ru-RU" sz="15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информационной системы в ходе проведения </a:t>
                      </a: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НИКО</a:t>
                      </a:r>
                      <a:endParaRPr lang="en-US" sz="15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BY" sz="15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993783"/>
                  </a:ext>
                </a:extLst>
              </a:tr>
              <a:tr h="1127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Государственное у</a:t>
                      </a:r>
                      <a:r>
                        <a:rPr lang="ru-BY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чреждение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образования</a:t>
                      </a:r>
                      <a:r>
                        <a:rPr lang="ru-BY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«Академия образования»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научно-методическое обеспечение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проведения НИКО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75764"/>
                  </a:ext>
                </a:extLst>
              </a:tr>
              <a:tr h="11273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BY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Учреждение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образования «Республиканский институт контроля знаний»</a:t>
                      </a:r>
                      <a:endParaRPr lang="ru-BY" sz="15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организационное сопровождение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проведения НИКО</a:t>
                      </a:r>
                      <a:endParaRPr lang="en-US" sz="15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BY" sz="15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322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2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09435"/>
            <a:ext cx="6858000" cy="1183592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</a:t>
            </a:r>
            <a:r>
              <a:rPr lang="x-none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x-none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endParaRPr lang="ru-RU" sz="1800" i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7099" y="3226886"/>
            <a:ext cx="38732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</a:t>
            </a:r>
            <a:r>
              <a:rPr kumimoji="0" lang="x-none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x-none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формированию функциональной грамотности учащихся учреждений образования Республики Беларусь, реализующих образовательные программы общего среднего образования, на 2024 – 2026 годы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60" y="2567844"/>
            <a:ext cx="4772427" cy="29488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42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552" y="2159039"/>
            <a:ext cx="5542897" cy="1016231"/>
          </a:xfrm>
        </p:spPr>
        <p:txBody>
          <a:bodyPr rtlCol="0">
            <a:normAutofit/>
          </a:bodyPr>
          <a:lstStyle/>
          <a:p>
            <a:pPr algn="ctr" rtl="0">
              <a:lnSpc>
                <a:spcPct val="150000"/>
              </a:lnSpc>
            </a:pPr>
            <a:r>
              <a:rPr lang="x-none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096885" y="3442125"/>
            <a:ext cx="4950230" cy="1656695"/>
          </a:xfrm>
          <a:prstGeom prst="rect">
            <a:avLst/>
          </a:prstGeom>
        </p:spPr>
        <p:txBody>
          <a:bodyPr vert="horz" lIns="68580" tIns="34290" rIns="68580" bIns="3429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Республика Беларусь,</a:t>
            </a:r>
          </a:p>
          <a:p>
            <a:pPr defTabSz="685800">
              <a:defRPr/>
            </a:pP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УО «Республиканский институт контроля знаний»</a:t>
            </a:r>
          </a:p>
          <a:p>
            <a:pPr defTabSz="685800">
              <a:defRPr/>
            </a:pP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220049, г. Минск, ул. Чайковского 7, </a:t>
            </a:r>
            <a:b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телефон: (017) 237-06-66, </a:t>
            </a:r>
            <a:b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факс: (017) 267-85-23,</a:t>
            </a:r>
          </a:p>
          <a:p>
            <a:pPr defTabSz="685800">
              <a:defRPr/>
            </a:pPr>
            <a:r>
              <a:rPr lang="en-US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priem@rikc.by</a:t>
            </a:r>
            <a:endParaRPr lang="ru-RU" sz="3375" b="1" dirty="0">
              <a:solidFill>
                <a:sysClr val="windowText" lastClr="000000">
                  <a:lumMod val="95000"/>
                  <a:lumOff val="5000"/>
                </a:sys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>
              <a:defRPr/>
            </a:pPr>
            <a:endParaRPr lang="be-BY" sz="2400" dirty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72" y="1045378"/>
            <a:ext cx="1276257" cy="84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4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09435"/>
            <a:ext cx="6858000" cy="1183592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</a:t>
            </a:r>
            <a:r>
              <a:rPr lang="x-none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x-none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endParaRPr lang="ru-RU" sz="1800" i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8566" y="3293160"/>
            <a:ext cx="40247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x-none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kumimoji="0" lang="x-none" sz="1800" b="1" i="1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лан</a:t>
            </a:r>
            <a:r>
              <a:rPr kumimoji="0" lang="x-none" sz="1800" b="1" i="1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x-none" sz="1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мероприятий</a:t>
            </a:r>
            <a:r>
              <a:rPr kumimoji="0" lang="en-US" sz="1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1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x-none" sz="1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подготовке</a:t>
            </a:r>
            <a:r>
              <a:rPr kumimoji="0" lang="en-US" sz="1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x-none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</a:t>
            </a:r>
            <a:r>
              <a:rPr lang="x-none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</a:t>
            </a:r>
            <a:r>
              <a:rPr lang="x-none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законных </a:t>
            </a:r>
            <a:r>
              <a:rPr lang="x-none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представителей) учащихся </a:t>
            </a:r>
            <a:r>
              <a:rPr lang="x-none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НИКО</a:t>
            </a:r>
            <a:r>
              <a:rPr kumimoji="0" lang="x-none" sz="1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43" y="2476401"/>
            <a:ext cx="4561830" cy="343347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5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59" y="1681393"/>
            <a:ext cx="7066682" cy="994422"/>
          </a:xfrm>
        </p:spPr>
        <p:txBody>
          <a:bodyPr rtlCol="0">
            <a:noAutofit/>
          </a:bodyPr>
          <a:lstStyle/>
          <a:p>
            <a:pPr algn="just" rtl="0">
              <a:lnSpc>
                <a:spcPct val="150000"/>
              </a:lnSpc>
            </a:pP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lang="x-none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x-non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функциональной грамотности </a:t>
            </a:r>
            <a:r>
              <a:rPr lang="x-non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x-non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8659" y="2653371"/>
            <a:ext cx="706668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Дополнительно изучается влияние факторов, обусловливающих уровень функциональной грамотности учащихся, на основе результатов </a:t>
            </a:r>
            <a:r>
              <a:rPr kumimoji="0" 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анкетирования</a:t>
            </a:r>
            <a:r>
              <a:rPr kumimoji="0" 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участников НИКО</a:t>
            </a:r>
            <a:r>
              <a:rPr kumimoji="0" lang="x-non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проводится с целью получения объективной информации о состоянии системы общего среднего образования для принятия обоснованных управленческих решений в области государственной политики в сфере образования.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0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 txBox="1">
            <a:spLocks/>
          </p:cNvSpPr>
          <p:nvPr/>
        </p:nvSpPr>
        <p:spPr>
          <a:xfrm>
            <a:off x="1038659" y="3912859"/>
            <a:ext cx="7066682" cy="994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447" y="1995163"/>
            <a:ext cx="6967105" cy="980793"/>
          </a:xfrm>
        </p:spPr>
        <p:txBody>
          <a:bodyPr/>
          <a:lstStyle/>
          <a:p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УЧАСТНИКИ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lang="ru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674" y="2907380"/>
            <a:ext cx="7404653" cy="3028950"/>
          </a:xfrm>
        </p:spPr>
        <p:txBody>
          <a:bodyPr/>
          <a:lstStyle/>
          <a:p>
            <a:pPr marL="214313" indent="-214313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x-none" sz="16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Учащиеся</a:t>
            </a:r>
            <a:endParaRPr lang="ru" sz="1600" b="1" kern="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600075" lvl="1" indent="-2571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x-none" sz="1600" kern="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учащиеся </a:t>
            </a:r>
            <a:r>
              <a:rPr lang="en-US" sz="16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IX, X</a:t>
            </a:r>
            <a:r>
              <a:rPr lang="x-none" sz="16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x-none" sz="1600" kern="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класса учреждений общего среднего </a:t>
            </a:r>
            <a:r>
              <a:rPr lang="x-none" sz="16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</a:t>
            </a:r>
            <a:endParaRPr lang="ru" sz="1600" kern="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600075" lvl="1" indent="-25717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учащиеся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курса учреждений образования, обеспечивающих освоение программ среднего специального и профессионально-технического 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</a:t>
            </a:r>
            <a:endParaRPr lang="ru" sz="160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en-US" dirty="0"/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2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768" y="260648"/>
            <a:ext cx="4770465" cy="145177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РЕПЕТИЦИЯ </a:t>
            </a:r>
            <a:r>
              <a:rPr lang="x-none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202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x-none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 smtClean="0">
                <a:solidFill>
                  <a:srgbClr val="0F18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 smtClean="0">
                <a:solidFill>
                  <a:srgbClr val="0F18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b="1" dirty="0" smtClean="0">
                <a:solidFill>
                  <a:srgbClr val="0F18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ноября</a:t>
            </a:r>
            <a:endParaRPr lang="en-US" sz="1800" b="1" dirty="0">
              <a:solidFill>
                <a:srgbClr val="0F18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643" y="1562793"/>
            <a:ext cx="8195129" cy="4838007"/>
          </a:xfrm>
        </p:spPr>
        <p:txBody>
          <a:bodyPr>
            <a:normAutofit/>
          </a:bodyPr>
          <a:lstStyle/>
          <a:p>
            <a:pPr marL="34290" indent="0" algn="just">
              <a:lnSpc>
                <a:spcPct val="150000"/>
              </a:lnSpc>
              <a:buNone/>
            </a:pP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Предполагается, что в исследовании примут </a:t>
            </a: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Минск 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учреждений образования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Минская область 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Брестская область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образования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Витебская область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Могилевская область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Гродненская область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Гомельская область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образования</a:t>
            </a:r>
          </a:p>
          <a:p>
            <a:pPr marL="34290" indent="0">
              <a:buNone/>
            </a:pPr>
            <a:endParaRPr lang="x-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7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5355" y="382385"/>
            <a:ext cx="4513290" cy="110559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РЕПЕТИЦИЯ </a:t>
            </a:r>
            <a:r>
              <a:rPr lang="x-none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202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x-non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 smtClean="0">
                <a:solidFill>
                  <a:srgbClr val="0F18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1" dirty="0" smtClean="0">
                <a:solidFill>
                  <a:srgbClr val="0F18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ноября</a:t>
            </a:r>
            <a:endParaRPr lang="en-US" sz="1800" b="1" dirty="0">
              <a:solidFill>
                <a:srgbClr val="0F18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432" y="1662545"/>
            <a:ext cx="8461136" cy="4937760"/>
          </a:xfrm>
        </p:spPr>
        <p:txBody>
          <a:bodyPr>
            <a:normAutofit/>
          </a:bodyPr>
          <a:lstStyle/>
          <a:p>
            <a:pPr marL="34290" indent="0" algn="ctr">
              <a:lnSpc>
                <a:spcPct val="100000"/>
              </a:lnSpc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ru-BY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20 000 </a:t>
            </a:r>
            <a:r>
              <a:rPr lang="ru-BY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будут участвовать в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Национального</a:t>
            </a:r>
            <a:r>
              <a:rPr lang="ru-BY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BY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качества образования </a:t>
            </a: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x-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518363"/>
              </p:ext>
            </p:extLst>
          </p:nvPr>
        </p:nvGraphicFramePr>
        <p:xfrm>
          <a:off x="404902" y="3732254"/>
          <a:ext cx="3960000" cy="1979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000">
                  <a:extLst>
                    <a:ext uri="{9D8B030D-6E8A-4147-A177-3AD203B41FA5}">
                      <a16:colId xmlns:a16="http://schemas.microsoft.com/office/drawing/2014/main" val="4260368397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3387415095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659848746"/>
                    </a:ext>
                  </a:extLst>
                </a:gridCol>
              </a:tblGrid>
              <a:tr h="6599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сессии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rgbClr val="567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 сессии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rgbClr val="567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время проведения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rgbClr val="567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334641"/>
                  </a:ext>
                </a:extLst>
              </a:tr>
              <a:tr h="330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Сессия 1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rgbClr val="567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83488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11.45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минут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/>
                </a:tc>
                <a:extLst>
                  <a:ext uri="{0D108BD9-81ED-4DB2-BD59-A6C34878D82A}">
                    <a16:rowId xmlns:a16="http://schemas.microsoft.com/office/drawing/2014/main" val="1994880179"/>
                  </a:ext>
                </a:extLst>
              </a:tr>
              <a:tr h="330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Сессия 2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rgbClr val="567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021564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11.55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12.40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минут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/>
                </a:tc>
                <a:extLst>
                  <a:ext uri="{0D108BD9-81ED-4DB2-BD59-A6C34878D82A}">
                    <a16:rowId xmlns:a16="http://schemas.microsoft.com/office/drawing/2014/main" val="414683029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26512" y="3112327"/>
            <a:ext cx="30673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группа </a:t>
            </a:r>
            <a:endParaRPr kumimoji="0" lang="ru-R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43750"/>
              </p:ext>
            </p:extLst>
          </p:nvPr>
        </p:nvGraphicFramePr>
        <p:xfrm>
          <a:off x="4736748" y="3732254"/>
          <a:ext cx="3960000" cy="198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000">
                  <a:extLst>
                    <a:ext uri="{9D8B030D-6E8A-4147-A177-3AD203B41FA5}">
                      <a16:colId xmlns:a16="http://schemas.microsoft.com/office/drawing/2014/main" val="2521112778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3887444261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1617319908"/>
                    </a:ext>
                  </a:extLst>
                </a:gridCol>
              </a:tblGrid>
              <a:tr h="66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сессии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rgbClr val="567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 сессии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rgbClr val="567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время проведения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rgbClr val="567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752419"/>
                  </a:ext>
                </a:extLst>
              </a:tr>
              <a:tr h="330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Сессия 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rgbClr val="567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876974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13.40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14.25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минут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/>
                </a:tc>
                <a:extLst>
                  <a:ext uri="{0D108BD9-81ED-4DB2-BD59-A6C34878D82A}">
                    <a16:rowId xmlns:a16="http://schemas.microsoft.com/office/drawing/2014/main" val="3616632798"/>
                  </a:ext>
                </a:extLst>
              </a:tr>
              <a:tr h="330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Сессия 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rgbClr val="567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09928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14.35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15.20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минут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/>
                </a:tc>
                <a:extLst>
                  <a:ext uri="{0D108BD9-81ED-4DB2-BD59-A6C34878D82A}">
                    <a16:rowId xmlns:a16="http://schemas.microsoft.com/office/drawing/2014/main" val="2040717806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232926" y="3100799"/>
            <a:ext cx="29676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группа </a:t>
            </a:r>
            <a:endParaRPr kumimoji="0" lang="ru-R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1355" y="2366241"/>
            <a:ext cx="28080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indent="0" algn="ctr">
              <a:lnSpc>
                <a:spcPct val="150000"/>
              </a:lnSpc>
              <a:buNone/>
            </a:pPr>
            <a:r>
              <a:rPr lang="ru-BY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учащихся</a:t>
            </a:r>
            <a:endParaRPr lang="x-none" sz="2000" b="1" i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4645" y="2407578"/>
            <a:ext cx="28080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indent="0" algn="ctr">
              <a:lnSpc>
                <a:spcPct val="150000"/>
              </a:lnSpc>
              <a:buNone/>
            </a:pPr>
            <a:r>
              <a:rPr lang="ru-BY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учащихся</a:t>
            </a:r>
            <a:endParaRPr lang="x-none" sz="2000" b="1" i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85" y="454332"/>
            <a:ext cx="7711630" cy="1017270"/>
          </a:xfrm>
        </p:spPr>
        <p:txBody>
          <a:bodyPr rtlCol="0">
            <a:normAutofit/>
          </a:bodyPr>
          <a:lstStyle/>
          <a:p>
            <a:pPr rtl="0"/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lang="x-non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с использованием автоматизированных информационных </a:t>
            </a:r>
            <a:r>
              <a:rPr lang="x-non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521196"/>
              </p:ext>
            </p:extLst>
          </p:nvPr>
        </p:nvGraphicFramePr>
        <p:xfrm>
          <a:off x="811563" y="1815022"/>
          <a:ext cx="7404498" cy="4199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249">
                  <a:extLst>
                    <a:ext uri="{9D8B030D-6E8A-4147-A177-3AD203B41FA5}">
                      <a16:colId xmlns:a16="http://schemas.microsoft.com/office/drawing/2014/main" val="743422230"/>
                    </a:ext>
                  </a:extLst>
                </a:gridCol>
                <a:gridCol w="3702249">
                  <a:extLst>
                    <a:ext uri="{9D8B030D-6E8A-4147-A177-3AD203B41FA5}">
                      <a16:colId xmlns:a16="http://schemas.microsoft.com/office/drawing/2014/main" val="777156215"/>
                    </a:ext>
                  </a:extLst>
                </a:gridCol>
              </a:tblGrid>
              <a:tr h="438207">
                <a:tc>
                  <a:txBody>
                    <a:bodyPr/>
                    <a:lstStyle/>
                    <a:p>
                      <a:pPr algn="ctr" rtl="0"/>
                      <a:r>
                        <a:rPr lang="x-none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Тестирование</a:t>
                      </a:r>
                      <a:endParaRPr lang="ru" sz="15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567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none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Анкетирование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на репетиции не проводится</a:t>
                      </a:r>
                      <a:endParaRPr lang="ru" sz="15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567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822786"/>
                  </a:ext>
                </a:extLst>
              </a:tr>
              <a:tr h="3673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" sz="1400" b="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rtl="0">
                        <a:lnSpc>
                          <a:spcPts val="2800"/>
                        </a:lnSpc>
                        <a:buFont typeface="Wingdings" panose="05000000000000000000" pitchFamily="2" charset="2"/>
                        <a:buNone/>
                      </a:pPr>
                      <a:endParaRPr lang="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4739329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860849" y="2420599"/>
            <a:ext cx="1614748" cy="323948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Диагностическая работа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665105" y="2748333"/>
            <a:ext cx="6235" cy="187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588222" y="2939156"/>
            <a:ext cx="2160000" cy="945000"/>
          </a:xfrm>
          <a:prstGeom prst="roundRect">
            <a:avLst/>
          </a:prstGeom>
          <a:solidFill>
            <a:srgbClr val="5679ED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Сессия 1 (45 минут)</a:t>
            </a:r>
            <a:endParaRPr kumimoji="0" lang="x-non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Задания </a:t>
            </a:r>
            <a:r>
              <a:rPr kumimoji="0" lang="x-none" sz="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двум</a:t>
            </a:r>
            <a:r>
              <a:rPr kumimoji="0" lang="x-non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видам грамотности: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читательская и </a:t>
            </a:r>
            <a:r>
              <a:rPr kumimoji="0" lang="x-non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математическая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8588" marR="0" lvl="0" indent="-128588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или</a:t>
            </a:r>
            <a:endParaRPr kumimoji="0" lang="x-none" sz="9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x-non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естественнонаучная и финансовая</a:t>
            </a: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668222" y="3887941"/>
            <a:ext cx="0" cy="184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1860848" y="4076266"/>
            <a:ext cx="1614747" cy="313595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ерерыв 10 минут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665105" y="4393646"/>
            <a:ext cx="6235" cy="174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588222" y="4572000"/>
            <a:ext cx="2160000" cy="945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Сессия 2 (45 минут)</a:t>
            </a:r>
            <a:endParaRPr kumimoji="0" lang="x-non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Задания </a:t>
            </a:r>
            <a:r>
              <a:rPr kumimoji="0" lang="x-none" sz="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двум</a:t>
            </a:r>
            <a:r>
              <a:rPr kumimoji="0" lang="x-non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видам грамотности: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читательская и </a:t>
            </a:r>
            <a:r>
              <a:rPr kumimoji="0" lang="x-non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математическая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8588" marR="0" lvl="0" indent="-128588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или</a:t>
            </a:r>
            <a:endParaRPr kumimoji="0" lang="x-none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естественнонаучная и финансовая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93623" y="2702675"/>
            <a:ext cx="2700000" cy="763732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нкетирование учащихся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93623" y="3704355"/>
            <a:ext cx="2700000" cy="7632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нкетирование </a:t>
            </a:r>
            <a:r>
              <a:rPr kumimoji="0" lang="x-non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законных представителей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93624" y="4706035"/>
            <a:ext cx="2700000" cy="792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нкетирование </a:t>
            </a:r>
            <a:r>
              <a:rPr kumimoji="0" lang="x-non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педагогических </a:t>
            </a: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работников (включая представителей администрации УО)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07366" y="1209495"/>
            <a:ext cx="7520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Учащимся предлагается пройти тестирование на </a:t>
            </a:r>
            <a:r>
              <a:rPr lang="ru-RU" sz="1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русском или белорусском языке</a:t>
            </a:r>
            <a:r>
              <a:rPr lang="ru-RU" sz="1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(по выбору).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733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снова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50641_TF55885775" id="{C33D0CBF-F9CA-4A34-9E2D-8151EEE2EF8B}" vid="{3CA81E6F-428E-4031-9363-DE23986DC266}"/>
    </a:ext>
  </a:extLst>
</a:theme>
</file>

<file path=ppt/theme/theme2.xml><?xml version="1.0" encoding="utf-8"?>
<a:theme xmlns:a="http://schemas.openxmlformats.org/drawingml/2006/main" name="Рамка">
  <a:themeElements>
    <a:clrScheme name="Custom 18">
      <a:dk1>
        <a:srgbClr val="FFFFFF"/>
      </a:dk1>
      <a:lt1>
        <a:sysClr val="window" lastClr="FFFFFF"/>
      </a:lt1>
      <a:dk2>
        <a:srgbClr val="454545"/>
      </a:dk2>
      <a:lt2>
        <a:srgbClr val="595959"/>
      </a:lt2>
      <a:accent1>
        <a:srgbClr val="586EA6"/>
      </a:accent1>
      <a:accent2>
        <a:srgbClr val="B71E42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104603_TF00915908" id="{FE2497C7-54A3-462B-8BE8-A57CF90697E1}" vid="{AB9E0C6E-2ECD-41E8-9D0A-ED0D12377CD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Обязанности учащегося и преподавателя</Template>
  <TotalTime>0</TotalTime>
  <Words>1837</Words>
  <Application>Microsoft Office PowerPoint</Application>
  <PresentationFormat>Экран (4:3)</PresentationFormat>
  <Paragraphs>243</Paragraphs>
  <Slides>30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Arial</vt:lpstr>
      <vt:lpstr>Calibri</vt:lpstr>
      <vt:lpstr>Corbel</vt:lpstr>
      <vt:lpstr>Rockwell</vt:lpstr>
      <vt:lpstr>Symbol</vt:lpstr>
      <vt:lpstr>Tahoma</vt:lpstr>
      <vt:lpstr>Times New Roman</vt:lpstr>
      <vt:lpstr>Wingdings</vt:lpstr>
      <vt:lpstr>Wingdings 2</vt:lpstr>
      <vt:lpstr>Основа</vt:lpstr>
      <vt:lpstr>Рамка</vt:lpstr>
      <vt:lpstr>Особенности организации и проведения репетиции НИКО</vt:lpstr>
      <vt:lpstr>Документы, регламентирующие проведение НИКО</vt:lpstr>
      <vt:lpstr>Документы, регламентирующие проведение НИКО</vt:lpstr>
      <vt:lpstr>Документы, регламентирующие проведение НИКО</vt:lpstr>
      <vt:lpstr>НИКО – оценка функциональной грамотности учащихся.</vt:lpstr>
      <vt:lpstr>УЧАСТНИКИ РЕПЕТИЦИИ НИКО </vt:lpstr>
      <vt:lpstr>РЕПЕТИЦИЯ НИКО 2025 25 ноября</vt:lpstr>
      <vt:lpstr>РЕПЕТИЦИЯ НИКО 2025 25 ноября</vt:lpstr>
      <vt:lpstr>НИКО проводится с использованием автоматизированных информационных систем.</vt:lpstr>
      <vt:lpstr>ПОДГОТОВКА РЕПЕТИЦИИ НИКО РОЛЬ РАЙОННЫХ КООРДИНАТОРОВ</vt:lpstr>
      <vt:lpstr>ПОДГОТОВКА РЕПЕТИЦИИ НИКО РОЛЬ ОРГАНИЗАТОРОВ НИКО В УО </vt:lpstr>
      <vt:lpstr>ПОДГОТОВКА РЕПЕТИЦИИ НИКО РОЛЬ ОРГАНИЗАТОРОВ НИКО В УО </vt:lpstr>
      <vt:lpstr>ПОДГОТОВКА РЕПЕТИЦИИ НИКО  СПЕЦИАЛИСТ В ОБЛАСТИ КОМПЬЮТЕРНЫХ ТЕХНОЛОГИЙ</vt:lpstr>
      <vt:lpstr>ПРОВЕДЕНИЕ РЕПЕТИЦИИ НИКО </vt:lpstr>
      <vt:lpstr>ПРОВЕДЕНИЕ РЕПЕТИЦИИ НИКО </vt:lpstr>
      <vt:lpstr>ПРОВЕДЕНИЕ РЕПЕТИЦИИ НИКО</vt:lpstr>
      <vt:lpstr>ПРОВЕДЕНИЕ РЕПЕТИЦИИ НИКО </vt:lpstr>
      <vt:lpstr>ПРОВЕДЕНИЕ РЕПЕТИЦИИ НИКО </vt:lpstr>
      <vt:lpstr>ПОСЛЕ ПРОВЕДЕНИЯ РЕПЕТИЦИИ НИКО РОЛЬ ВНЕШНИХ НАБЛЮДАТЕЛЕЙ </vt:lpstr>
      <vt:lpstr>НА САЙТЕ РИКЗ</vt:lpstr>
      <vt:lpstr>Официальный сайт РИКЗ RIKC.BY</vt:lpstr>
      <vt:lpstr>На сайте РИКЗ</vt:lpstr>
      <vt:lpstr>На сайте РИКЗ</vt:lpstr>
      <vt:lpstr>ПРОВЕРКА ОТКРЫТЫХ ЗАДАНИЙ </vt:lpstr>
      <vt:lpstr>ПРОВЕРКА ОТКРЫТЫХ ЗАДАНИЙ </vt:lpstr>
      <vt:lpstr>ПРОВЕРКА ОТКРЫТЫХ ЗАДАНИЙ </vt:lpstr>
      <vt:lpstr>РЕЗУЛЬТАТЫ ПРОВЕРКИ </vt:lpstr>
      <vt:lpstr>ОБРАТИТЬ ВНИМАНИЕ </vt:lpstr>
      <vt:lpstr>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2023-10-05T08:14:03Z</dcterms:created>
  <dcterms:modified xsi:type="dcterms:W3CDTF">2025-10-08T06:51:17Z</dcterms:modified>
</cp:coreProperties>
</file>