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  <p:sldMasterId id="2147483696" r:id="rId2"/>
  </p:sldMasterIdLst>
  <p:notesMasterIdLst>
    <p:notesMasterId r:id="rId28"/>
  </p:notesMasterIdLst>
  <p:handoutMasterIdLst>
    <p:handoutMasterId r:id="rId29"/>
  </p:handoutMasterIdLst>
  <p:sldIdLst>
    <p:sldId id="280" r:id="rId3"/>
    <p:sldId id="289" r:id="rId4"/>
    <p:sldId id="308" r:id="rId5"/>
    <p:sldId id="312" r:id="rId6"/>
    <p:sldId id="282" r:id="rId7"/>
    <p:sldId id="283" r:id="rId8"/>
    <p:sldId id="309" r:id="rId9"/>
    <p:sldId id="313" r:id="rId10"/>
    <p:sldId id="288" r:id="rId11"/>
    <p:sldId id="291" r:id="rId12"/>
    <p:sldId id="292" r:id="rId13"/>
    <p:sldId id="317" r:id="rId14"/>
    <p:sldId id="286" r:id="rId15"/>
    <p:sldId id="293" r:id="rId16"/>
    <p:sldId id="295" r:id="rId17"/>
    <p:sldId id="294" r:id="rId18"/>
    <p:sldId id="302" r:id="rId19"/>
    <p:sldId id="305" r:id="rId20"/>
    <p:sldId id="304" r:id="rId21"/>
    <p:sldId id="298" r:id="rId22"/>
    <p:sldId id="299" r:id="rId23"/>
    <p:sldId id="316" r:id="rId24"/>
    <p:sldId id="310" r:id="rId25"/>
    <p:sldId id="315" r:id="rId26"/>
    <p:sldId id="274" r:id="rId27"/>
  </p:sldIdLst>
  <p:sldSz cx="9144000" cy="6858000" type="screen4x3"/>
  <p:notesSz cx="6645275" cy="9775825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8D"/>
    <a:srgbClr val="0070C0"/>
    <a:srgbClr val="5679ED"/>
    <a:srgbClr val="000000"/>
    <a:srgbClr val="EAEAEA"/>
    <a:srgbClr val="F2F2F2"/>
    <a:srgbClr val="FDEBE7"/>
    <a:srgbClr val="0F1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83707" autoAdjust="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D16947-ECFC-420A-926F-174223016572}" type="datetime1">
              <a:rPr lang="ru-RU" smtClean="0"/>
              <a:pPr rtl="0"/>
              <a:t>08.10.2025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4858-8AC1-4038-B6BD-519804A0AA60}" type="datetime1">
              <a:rPr lang="ru-RU" smtClean="0"/>
              <a:pPr/>
              <a:t>08.10.2025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704616"/>
            <a:ext cx="531622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F6859-042C-4B80-873A-544528B0AD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900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54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57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78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60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38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39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25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0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9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1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8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69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7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5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37FE10E-7688-4AAF-A536-CFA480B79A70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298639" y="3733800"/>
            <a:ext cx="6561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2BD50-8A1F-4CA2-B30E-81FABBC9C978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29F-6FE6-41F1-B055-03150648DDBF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2467405" y="4668820"/>
            <a:ext cx="6676595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2467405" y="761998"/>
            <a:ext cx="6676595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9"/>
            <a:ext cx="24003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967" y="1298449"/>
            <a:ext cx="5390647" cy="2922551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1967" y="4876090"/>
            <a:ext cx="5390647" cy="914400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7EFAA-F955-40EB-80DD-D3B6CCD83F28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053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8" name="Прямоугольник 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AC9FE-22A4-4117-A12B-82AF918A6FB6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13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61433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11E6150-7F55-45EE-9DC0-D1548575D1DA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708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1"/>
            <a:ext cx="6840162" cy="3304549"/>
          </a:xfrm>
        </p:spPr>
        <p:txBody>
          <a:bodyPr rtlCol="0" anchor="ctr" anchorCtr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650" cap="none" spc="0" baseline="0">
                <a:solidFill>
                  <a:schemeClr val="bg2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</a:defRPr>
            </a:lvl2pPr>
            <a:lvl3pPr marL="900113" indent="-214313"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3pPr>
            <a:lvl4pPr marL="12430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4pPr>
            <a:lvl5pPr marL="15859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29F7E211-7B2F-433F-B873-302F158C2DAD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6407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6541962" y="761104"/>
            <a:ext cx="2602039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37674" y="2345168"/>
            <a:ext cx="2210612" cy="33763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429925" y="761104"/>
            <a:ext cx="6048869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351" y="860611"/>
            <a:ext cx="5486400" cy="512064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5C8F7F6-07EB-42F4-B3E2-BD57A03A4EC8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6"/>
            <a:ext cx="371139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</p:spTree>
    <p:extLst>
      <p:ext uri="{BB962C8B-B14F-4D97-AF65-F5344CB8AC3E}">
        <p14:creationId xmlns:p14="http://schemas.microsoft.com/office/powerpoint/2010/main" val="261829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лева и 4 поля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951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E4D0FE-CFAB-4243-973C-CF37A2524939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5180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901951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805180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816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со_значк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6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2400301" y="2526526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1" y="758953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65" y="2637692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8861899" y="2526525"/>
            <a:ext cx="282101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7956" y="263842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964A270-D525-4889-BB7C-44055F0DAD99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2753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о значками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95344" y="2524914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6838548" y="2524913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6838548" y="765852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468" y="2641545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511" y="2531098"/>
            <a:ext cx="282101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652" y="263337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04F0964-8902-4113-BDC0-3C561C9B6661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68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1B39D-2E41-46D3-8A6B-C11F4FFB853B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_о_б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noFill/>
        </p:spPr>
        <p:txBody>
          <a:bodyPr rtlCol="0"/>
          <a:lstStyle/>
          <a:p>
            <a:pPr rtl="0"/>
            <a:r>
              <a:rPr lang="ru-RU" noProof="0" dirty="0"/>
              <a:t>Щелкните значок, чтобы добавить изображение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3033348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5809519" y="1065453"/>
            <a:ext cx="3334483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2"/>
            <a:ext cx="3033349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07" y="2795380"/>
            <a:ext cx="2527134" cy="288023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sz="2250" noProof="0" smtClean="0"/>
              <a:t>Образец заголовка</a:t>
            </a:r>
            <a:endParaRPr lang="ru-RU" sz="2250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898" y="1206482"/>
            <a:ext cx="3059723" cy="4469129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424D5D4-2F6A-450F-9F7E-C009FB77CDC4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6623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D5865DC1-0C04-46AF-9E47-65C4D7F465EC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0"/>
            <a:ext cx="3160201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684770"/>
            <a:ext cx="3548993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3225244"/>
            <a:ext cx="3548993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7981" y="3225244"/>
            <a:ext cx="316020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7232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7D656897-F107-4EEC-B280-C14935F8D857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6" name="Объект 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980" y="2684770"/>
            <a:ext cx="3176870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2684769"/>
            <a:ext cx="3548993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972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864110"/>
            <a:ext cx="2210612" cy="182253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77B4AC-C8FF-49B2-806C-40A251B13E40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690" y="2686640"/>
            <a:ext cx="2210611" cy="3244184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1951" y="864111"/>
            <a:ext cx="5614590" cy="5066714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5446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112D0F47-1131-4B73-ADDF-9BB0D62411C6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849" y="2684770"/>
            <a:ext cx="944861" cy="330454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981" y="2684770"/>
            <a:ext cx="6840163" cy="3304548"/>
          </a:xfrm>
        </p:spPr>
        <p:txBody>
          <a:bodyPr rtlCol="0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291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096CDD6F-1976-4058-889F-DD54D8B44503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2570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A1FE746-B31F-4588-A582-4711CC6145E6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7987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7A68C-9EA6-43C7-A486-2FF969F5CF0B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31FF-6F7A-41B1-8150-330EFD452CD8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512C5-AF41-4407-9A8D-FDA3CFFC0857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E0AC5F-13FB-4523-BF00-501B04C3BB6D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7AEC7-9978-4A4E-9DC4-1AF2565A2397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854DC3-8A14-43B0-9E50-152D156F7AFE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322A6-A07A-4901-8F30-4396EF66C96C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5000" r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05E6433C-341A-4F8B-9476-F9C3E096DC01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blipFill dpi="0" rotWithShape="1">
          <a:blip r:embed="rId17">
            <a:lum/>
          </a:blip>
          <a:srcRect/>
          <a:stretch>
            <a:fillRect l="-85000" r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fld id="{D4AC7862-6AC3-4BDE-B5DE-3470BA02503C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0032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iko.unibel.b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183532" y="4830617"/>
            <a:ext cx="5535612" cy="840509"/>
          </a:xfrm>
          <a:solidFill>
            <a:srgbClr val="0070C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405000" tIns="45720" rIns="270000" bIns="45720" rtlCol="0" anchor="ctr" anchorCtr="0">
            <a:normAutofit fontScale="40000" lnSpcReduction="20000"/>
          </a:bodyPr>
          <a:lstStyle/>
          <a:p>
            <a:endParaRPr lang="x-none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x-none" sz="3000" spc="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</a:t>
            </a:r>
            <a:r>
              <a:rPr lang="ru-RU" sz="30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sz="30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РЕСПУБЛИКАНСКИЙ ИНСТИТУТ КОНТРОЛЯ ЗНАНИЙ</a:t>
            </a:r>
            <a:r>
              <a:rPr lang="ru-RU" sz="30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83532" y="2004291"/>
            <a:ext cx="5535612" cy="2623126"/>
          </a:xfrm>
          <a:solidFill>
            <a:srgbClr val="0070C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405000" tIns="45720" rIns="270000" bIns="45720" rtlCol="0" anchor="ctr">
            <a:normAutofit/>
          </a:bodyPr>
          <a:lstStyle/>
          <a:p>
            <a:pPr rtl="0"/>
            <a:r>
              <a:rPr lang="x-none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 </a:t>
            </a:r>
            <a:r>
              <a:rPr lang="x-none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</a:t>
            </a:r>
            <a:r>
              <a:rPr lang="x-none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</a:t>
            </a:r>
            <a:endParaRPr lang="ru-RU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12" y="32512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1085370"/>
            <a:ext cx="6571597" cy="1491576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 НИКО В УО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2087014"/>
            <a:ext cx="7404653" cy="3456017"/>
          </a:xfrm>
        </p:spPr>
        <p:txBody>
          <a:bodyPr>
            <a:normAutofit/>
          </a:bodyPr>
          <a:lstStyle/>
          <a:p>
            <a:endParaRPr lang="x-none" dirty="0" smtClean="0"/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Организация </a:t>
            </a:r>
            <a:r>
              <a:rPr lang="x-none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компьютерной техники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учреждениях образования, отобранных для участия 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(совместно с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районными координаторами); </a:t>
            </a:r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x-none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районных координаторов </a:t>
            </a:r>
            <a:r>
              <a:rPr lang="x-none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входа в 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автоматизированную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чем за 18 календарных дней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НИКО;</a:t>
            </a:r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x-none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АС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об учреждении образования и учащихся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данные для последующей авторизации учащихся (логин и пароль)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</a:t>
            </a:r>
            <a:r>
              <a:rPr lang="x-non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календарных </a:t>
            </a: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НИКО;</a:t>
            </a:r>
            <a:endParaRPr lang="x-none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824769"/>
            <a:ext cx="6571597" cy="140304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ОРГАНИЗАТОРОВ НИКО В УО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234" y="1601238"/>
            <a:ext cx="7101532" cy="4525241"/>
          </a:xfrm>
        </p:spPr>
        <p:txBody>
          <a:bodyPr>
            <a:normAutofit lnSpcReduction="10000"/>
          </a:bodyPr>
          <a:lstStyle/>
          <a:p>
            <a:endParaRPr lang="x-none" dirty="0" smtClean="0"/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Осуществление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участников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в соответствии с процедурой исследования. </a:t>
            </a:r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аудиторий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проведения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(наличие достаточного количества компьютеров, режим проветривания, обеспечение тишины и дисциплины на время проведения тестирования, а также безопасных условий пребывания участников НИКО).</a:t>
            </a:r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Подготовка необходимой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компьютерной техники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определенными ГИАЦ.</a:t>
            </a:r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Назначение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сопровождения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в аудитории (2 педагогических работника, не преподающие в классах(группах), в которых обучаются и воспитываются учащиеся, а также специалист в области компьютерных технологий) </a:t>
            </a:r>
            <a:r>
              <a:rPr lang="x-non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3 рабочих дня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933803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В ОБЛАСТИ КОМПЬЮТЕРНЫХ ТЕХНОЛОГИЙ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1" y="2747374"/>
            <a:ext cx="7404653" cy="4038600"/>
          </a:xfrm>
        </p:spPr>
        <p:txBody>
          <a:bodyPr/>
          <a:lstStyle/>
          <a:p>
            <a:pPr marL="34290" indent="0" algn="just">
              <a:lnSpc>
                <a:spcPct val="150000"/>
              </a:lnSpc>
              <a:buNone/>
            </a:pP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до проведения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компьютерных технологий устанавливает на каждый компьютер (рабочее место) </a:t>
            </a:r>
            <a:r>
              <a:rPr lang="ru-RU" sz="1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нужно скачать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сайта: </a:t>
            </a:r>
            <a:endParaRPr lang="en-US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niko.unibel.by</a:t>
            </a:r>
            <a:endPara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(значок находится в адресной строке)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42900" algn="just">
              <a:lnSpc>
                <a:spcPct val="150000"/>
              </a:lnSpc>
              <a:buAutoNum type="arabicPeriod"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42900" algn="just">
              <a:lnSpc>
                <a:spcPct val="150000"/>
              </a:lnSpc>
              <a:buAutoNum type="arabicPeriod"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42900" algn="just">
              <a:lnSpc>
                <a:spcPct val="150000"/>
              </a:lnSpc>
              <a:buAutoNum type="arabicPeriod"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lnSpc>
                <a:spcPct val="150000"/>
              </a:lnSpc>
              <a:buNone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lnSpc>
                <a:spcPct val="150000"/>
              </a:lnSpc>
              <a:buNone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9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364708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295359"/>
              </p:ext>
            </p:extLst>
          </p:nvPr>
        </p:nvGraphicFramePr>
        <p:xfrm>
          <a:off x="931025" y="714875"/>
          <a:ext cx="7165571" cy="590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5571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</a:tblGrid>
              <a:tr h="490451">
                <a:tc>
                  <a:txBody>
                    <a:bodyPr/>
                    <a:lstStyle/>
                    <a:p>
                      <a:pPr rtl="0"/>
                      <a:r>
                        <a:rPr lang="be-BY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Порядок</a:t>
                      </a:r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репетиции </a:t>
                      </a:r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НИКО в учреждении образования: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46023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роведение НИКО в аудитории осуществляется </a:t>
                      </a:r>
                      <a:r>
                        <a:rPr lang="x-none" sz="13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двумя</a:t>
                      </a: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педагогическими работниками, а также обязательно присутствие специалиста в области компьютерных технологий.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аудитории должен присутствовать внешний наблюдатель для контроля соответствия процедуры проведения НИКО предъявляемым требованиям.</a:t>
                      </a:r>
                      <a:endParaRPr lang="ru-RU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день проведения исследования отобранные для участия учащиеся допускаются в аудиторию и размещаются согласно списку участников (по алфавиту).</a:t>
                      </a:r>
                      <a:endParaRPr lang="x-none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Допуск отобранных для участия в НИКО учащихся в аудиторию осуществляется на основании документа, удостоверяющего личность.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Педагогический работник, сопровождающий проведение НИКО в аудитории, проводит инструктаж учащихся о требованиях к проведению НИКО (п.34 Инструкции о порядке проведения НИКО).</a:t>
                      </a:r>
                      <a:endParaRPr lang="ru-RU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Проведение инструктажа и авторизация учащихся в системе осуществляются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за 15 минут(!) 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начала тестирования.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Первая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сессия тестирования начинается в 11.00, вторая – в 13.40.</a:t>
                      </a:r>
                      <a:endParaRPr lang="x-none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После выполнения учащимися</a:t>
                      </a:r>
                      <a:r>
                        <a:rPr lang="be-BY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диагностического теста п</a:t>
                      </a: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едагогические</a:t>
                      </a:r>
                      <a:r>
                        <a:rPr lang="x-none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работники принимают листы для рабочих записей и осуществляют контроль отправки выполненной работы.</a:t>
                      </a:r>
                      <a:endParaRPr lang="x-none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осле проведения НИКО внешний наблюдатель заполняет протокол</a:t>
                      </a:r>
                      <a:r>
                        <a:rPr lang="x-none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НИКО.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x-none" sz="12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589882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1288473"/>
            <a:ext cx="7200899" cy="5328458"/>
          </a:xfrm>
        </p:spPr>
        <p:txBody>
          <a:bodyPr>
            <a:normAutofit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моменты:</a:t>
            </a:r>
          </a:p>
          <a:p>
            <a:pPr marL="270000" indent="-257175">
              <a:lnSpc>
                <a:spcPct val="100000"/>
              </a:lnSpc>
              <a:spcBef>
                <a:spcPts val="450"/>
              </a:spcBef>
              <a:buAutoNum type="arabicPeriod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учащиеся выполняют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x-none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диагностическую работу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Анкетирование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образования и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учащихся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репетиции НИКО не проводится.</a:t>
            </a:r>
            <a:endParaRPr lang="x-none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25" indent="0">
              <a:lnSpc>
                <a:spcPct val="160000"/>
              </a:lnSpc>
              <a:spcBef>
                <a:spcPts val="450"/>
              </a:spcBef>
              <a:buNone/>
            </a:pPr>
            <a:r>
              <a:rPr lang="x-none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НИКО:</a:t>
            </a:r>
          </a:p>
          <a:p>
            <a:pPr marL="12825" indent="0">
              <a:lnSpc>
                <a:spcPct val="160000"/>
              </a:lnSpc>
              <a:spcBef>
                <a:spcPts val="450"/>
              </a:spcBef>
              <a:buNone/>
            </a:pPr>
            <a:endParaRPr lang="x-none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25" indent="0">
              <a:lnSpc>
                <a:spcPct val="160000"/>
              </a:lnSpc>
              <a:spcBef>
                <a:spcPts val="450"/>
              </a:spcBef>
              <a:buNone/>
            </a:pPr>
            <a:endParaRPr lang="x-none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25" indent="0">
              <a:lnSpc>
                <a:spcPct val="160000"/>
              </a:lnSpc>
              <a:spcBef>
                <a:spcPts val="450"/>
              </a:spcBef>
              <a:buNone/>
            </a:pPr>
            <a:endParaRPr lang="x-none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0533"/>
              </p:ext>
            </p:extLst>
          </p:nvPr>
        </p:nvGraphicFramePr>
        <p:xfrm>
          <a:off x="971551" y="3643526"/>
          <a:ext cx="7726933" cy="2782210"/>
        </p:xfrm>
        <a:graphic>
          <a:graphicData uri="http://schemas.openxmlformats.org/drawingml/2006/table">
            <a:tbl>
              <a:tblPr firstRow="1" firstCol="1" bandRow="1"/>
              <a:tblGrid>
                <a:gridCol w="3924440">
                  <a:extLst>
                    <a:ext uri="{9D8B030D-6E8A-4147-A177-3AD203B41FA5}">
                      <a16:colId xmlns:a16="http://schemas.microsoft.com/office/drawing/2014/main" val="848139259"/>
                    </a:ext>
                  </a:extLst>
                </a:gridCol>
                <a:gridCol w="3802493">
                  <a:extLst>
                    <a:ext uri="{9D8B030D-6E8A-4147-A177-3AD203B41FA5}">
                      <a16:colId xmlns:a16="http://schemas.microsoft.com/office/drawing/2014/main" val="3524704976"/>
                    </a:ext>
                  </a:extLst>
                </a:gridCol>
              </a:tblGrid>
              <a:tr h="618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функциональной грамотности учащихся УО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x-none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ноября</a:t>
                      </a:r>
                      <a:r>
                        <a:rPr lang="x-none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x-none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543504"/>
                  </a:ext>
                </a:extLst>
              </a:tr>
              <a:tr h="618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учащихся УО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325226"/>
                  </a:ext>
                </a:extLst>
              </a:tr>
              <a:tr h="618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педагогических работников УО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275369"/>
                  </a:ext>
                </a:extLst>
              </a:tr>
              <a:tr h="927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законных представителей несовершеннолетних учащихся УО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256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5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493222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endParaRPr lang="en-US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1666701"/>
            <a:ext cx="7404653" cy="4426527"/>
          </a:xfrm>
        </p:spPr>
        <p:txBody>
          <a:bodyPr>
            <a:normAutofit fontScale="92500"/>
          </a:bodyPr>
          <a:lstStyle/>
          <a:p>
            <a:pPr marL="34290" indent="0"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 </a:t>
            </a: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355725" lvl="0" indent="-342900">
              <a:lnSpc>
                <a:spcPct val="160000"/>
              </a:lnSpc>
              <a:spcBef>
                <a:spcPts val="450"/>
              </a:spcBef>
              <a:buClr>
                <a:srgbClr val="4A66AC"/>
              </a:buClr>
              <a:buFont typeface="+mj-lt"/>
              <a:buAutoNum type="arabicPeriod" startAt="2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вариантов диагностической работы будет осуществляться во время  запуска тестов учащимися.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x-none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 диагностической работы для каждого учащегося, отобранного для участия в 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отображается </a:t>
            </a:r>
            <a:r>
              <a:rPr lang="x-none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АС для проведения НИКО</a:t>
            </a:r>
            <a:r>
              <a:rPr lang="x-none" sz="13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2 календарных дня</a:t>
            </a:r>
            <a:r>
              <a:rPr lang="x-none" sz="1300" b="1" i="1" dirty="0">
                <a:solidFill>
                  <a:srgbClr val="4A66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НИКО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п. 30 Инструкции)</a:t>
            </a:r>
            <a:endParaRPr lang="x-none" sz="13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000" lvl="0" indent="-257175">
              <a:lnSpc>
                <a:spcPct val="160000"/>
              </a:lnSpc>
              <a:spcBef>
                <a:spcPts val="450"/>
              </a:spcBef>
              <a:buClr>
                <a:srgbClr val="4A66AC"/>
              </a:buClr>
              <a:buFont typeface="Corbel" pitchFamily="34" charset="0"/>
              <a:buAutoNum type="arabicPeriod" startAt="2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рассадки учащихся в аудитории при проведении репетиционного НИКО не применяется.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x-none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НИКО в учреждении образования составляет схему рассадки с учётом распределения вариантов диагностической работы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п. 30 Инструкции)</a:t>
            </a:r>
            <a:endParaRPr lang="x-none" sz="1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Clr>
                <a:srgbClr val="4A66AC"/>
              </a:buClr>
              <a:buFont typeface="Corbel" pitchFamily="34" charset="0"/>
              <a:buAutoNum type="arabicPeriod" startAt="2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сопровождают педагогические работники, </a:t>
            </a:r>
            <a:r>
              <a:rPr lang="x-none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преподающие в классах (группах), в которых обучаются и воспитываются учащиеся.</a:t>
            </a:r>
          </a:p>
          <a:p>
            <a:pPr marL="270000" lvl="0" indent="-257175">
              <a:lnSpc>
                <a:spcPct val="160000"/>
              </a:lnSpc>
              <a:spcBef>
                <a:spcPts val="450"/>
              </a:spcBef>
              <a:buClr>
                <a:srgbClr val="4A66AC"/>
              </a:buClr>
              <a:buFont typeface="Corbel" pitchFamily="34" charset="0"/>
              <a:buAutoNum type="arabicPeriod" startAt="2"/>
            </a:pPr>
            <a:endParaRPr lang="x-none" sz="1600" b="1" dirty="0">
              <a:solidFill>
                <a:srgbClr val="4A66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x-non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738672"/>
            <a:ext cx="6571597" cy="1250827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1559675"/>
            <a:ext cx="7200899" cy="4458740"/>
          </a:xfrm>
        </p:spPr>
        <p:txBody>
          <a:bodyPr>
            <a:normAutofit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моменты (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x-none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725" indent="-342900">
              <a:lnSpc>
                <a:spcPct val="160000"/>
              </a:lnSpc>
              <a:spcBef>
                <a:spcPts val="450"/>
              </a:spcBef>
              <a:buFont typeface="+mj-lt"/>
              <a:buAutoNum type="arabicPeriod" startAt="5"/>
            </a:pP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в аудитории</a:t>
            </a: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размещение участников НИКО,</a:t>
            </a: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выдают листы для рабочих записей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ручки, карандаши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калькуляторы,</a:t>
            </a:r>
            <a:endParaRPr lang="x-none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эвакуацию в случае возникновения чрезвычайных ситуаций.</a:t>
            </a: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Font typeface="+mj-lt"/>
              <a:buAutoNum type="arabicPeriod" startAt="6"/>
            </a:pPr>
            <a:r>
              <a:rPr lang="be-BY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 выполнения диагностической работы не включается время, выделенное на подготовительные мероприятия (инструктаж, авторизация).</a:t>
            </a:r>
          </a:p>
          <a:p>
            <a:pPr marL="291465" indent="-257175">
              <a:lnSpc>
                <a:spcPct val="100000"/>
              </a:lnSpc>
              <a:buAutoNum type="arabicPeriod"/>
            </a:pP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1321454"/>
            <a:ext cx="6571597" cy="1300172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2471992"/>
            <a:ext cx="7200899" cy="3563043"/>
          </a:xfrm>
        </p:spPr>
        <p:txBody>
          <a:bodyPr>
            <a:normAutofit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сохранности и конфиденциальности всех материалов исследования.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 при каких обстоятельствах НЕ РАЗРЕШАЕТСЯ копировать защищенные/конфиденциальные материалы НИКО.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Видеозапись сессий запрещена.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Настоятельно рекомендуется принять все меры безопасности, чтобы учащиеся не могли сфотографировать материалы при помощи мобильных телефонов или электронных устройств. 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146760"/>
            <a:ext cx="7406640" cy="1152698"/>
          </a:xfrm>
        </p:spPr>
        <p:txBody>
          <a:bodyPr>
            <a:normAutofit/>
          </a:bodyPr>
          <a:lstStyle/>
          <a:p>
            <a:pPr algn="ctr"/>
            <a:r>
              <a:rPr lang="x-non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x-non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РИКЗ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680" y="1066256"/>
            <a:ext cx="7404653" cy="5550677"/>
          </a:xfrm>
        </p:spPr>
        <p:txBody>
          <a:bodyPr>
            <a:noAutofit/>
          </a:bodyPr>
          <a:lstStyle/>
          <a:p>
            <a:pPr marL="34290" indent="0">
              <a:lnSpc>
                <a:spcPct val="60000"/>
              </a:lnSpc>
              <a:buNone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пользователей по работе с ПО для: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координаторов</a:t>
            </a: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</a:t>
            </a: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организаторов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УО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экспертов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60000"/>
              </a:lnSpc>
              <a:buNone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памятки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родителей, для учащихся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инструкция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организаторов в УО)</a:t>
            </a: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НИКО (для внешних наблюдателей)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информирования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НИКО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для информирования учащихся о репетиции НИКО</a:t>
            </a:r>
            <a:endParaRPr lang="x-none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инструкция по отбору учащихся в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60000"/>
              </a:lnSpc>
              <a:buNone/>
            </a:pP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Инструктивно-методические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(презентации) для: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координаторов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районных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координаторов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организаторов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УО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внешних наблюдателей</a:t>
            </a: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399" y="138616"/>
            <a:ext cx="6855202" cy="149352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РИКЗ</a:t>
            </a:r>
            <a:br>
              <a:rPr lang="x-non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RIKC.BY</a:t>
            </a:r>
          </a:p>
        </p:txBody>
      </p:sp>
      <p:pic>
        <p:nvPicPr>
          <p:cNvPr id="8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5388" y="2582963"/>
            <a:ext cx="16821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пунктов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051" y="4814559"/>
            <a:ext cx="2320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организации и проведения НИКО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lad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9771" y="1491207"/>
            <a:ext cx="5809591" cy="2245511"/>
          </a:xfrm>
          <a:prstGeom prst="rect">
            <a:avLst/>
          </a:prstGeom>
          <a:noFill/>
        </p:spPr>
      </p:pic>
      <p:pic>
        <p:nvPicPr>
          <p:cNvPr id="3" name="Picture 5" descr="C:\Users\wlad\Desktop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1526" y="3724776"/>
            <a:ext cx="5816481" cy="2191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3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435"/>
            <a:ext cx="6858000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endParaRPr lang="ru-RU" sz="1800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274210" y="2719029"/>
            <a:ext cx="6198785" cy="2110023"/>
            <a:chOff x="1268083" y="2717821"/>
            <a:chExt cx="6198785" cy="211002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061" y="2717821"/>
              <a:ext cx="2094807" cy="2110023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268083" y="3172668"/>
              <a:ext cx="387325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</a:t>
              </a:r>
              <a:r>
                <a:rPr kumimoji="0" lang="ru-RU" sz="1800" b="1" i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x-none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Инструкци</a:t>
              </a:r>
              <a:r>
                <a:rPr kumimoji="0" lang="ru-RU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я</a:t>
              </a:r>
              <a:r>
                <a:rPr kumimoji="0" lang="x-none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br>
                <a:rPr kumimoji="0" lang="x-none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x-none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 порядке проведения мероприятия </a:t>
              </a: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«</a:t>
              </a:r>
              <a:r>
                <a:rPr kumimoji="0" lang="x-none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Национальное исследование качества образования</a:t>
              </a: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»</a:t>
              </a:r>
              <a:endPara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5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59125" y="3416060"/>
            <a:ext cx="7366958" cy="3071004"/>
          </a:xfrm>
          <a:prstGeom prst="rect">
            <a:avLst/>
          </a:prstGeom>
          <a:solidFill>
            <a:srgbClr val="000000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1" y="304389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x-none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РИКЗ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661" y="4364966"/>
            <a:ext cx="2672194" cy="1155939"/>
          </a:xfrm>
        </p:spPr>
        <p:txBody>
          <a:bodyPr anchor="ctr">
            <a:normAutofit/>
          </a:bodyPr>
          <a:lstStyle/>
          <a:p>
            <a:pPr marL="0" indent="0" algn="r" defTabSz="45720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требования для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процедур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 УО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834" y="3737446"/>
            <a:ext cx="3980604" cy="2523605"/>
          </a:xfrm>
          <a:prstGeom prst="rect">
            <a:avLst/>
          </a:prstGeom>
        </p:spPr>
      </p:pic>
      <p:pic>
        <p:nvPicPr>
          <p:cNvPr id="1027" name="Picture 3" descr="C:\Users\wlad\Desktop\3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139" y="1334478"/>
            <a:ext cx="3114945" cy="1494185"/>
          </a:xfrm>
          <a:prstGeom prst="rect">
            <a:avLst/>
          </a:prstGeom>
          <a:noFill/>
        </p:spPr>
      </p:pic>
      <p:pic>
        <p:nvPicPr>
          <p:cNvPr id="1028" name="Picture 4" descr="C:\Users\wlad\Desktop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4830" y="1346427"/>
            <a:ext cx="3705216" cy="1888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38355" y="2924356"/>
            <a:ext cx="7677509" cy="3640346"/>
          </a:xfrm>
          <a:prstGeom prst="rect">
            <a:avLst/>
          </a:prstGeom>
          <a:solidFill>
            <a:srgbClr val="000000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105052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x-none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РИКЗ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119" y="3927486"/>
            <a:ext cx="3232907" cy="1664899"/>
          </a:xfrm>
        </p:spPr>
        <p:txBody>
          <a:bodyPr anchor="ctr"/>
          <a:lstStyle/>
          <a:p>
            <a:pPr marL="0" indent="0" algn="r" defTabSz="457200">
              <a:buFont typeface="Wingdings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проведения НИКО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внешнего наблюдателя)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46" y="3121575"/>
            <a:ext cx="3999779" cy="3276720"/>
          </a:xfrm>
          <a:prstGeom prst="rect">
            <a:avLst/>
          </a:prstGeom>
        </p:spPr>
      </p:pic>
      <p:pic>
        <p:nvPicPr>
          <p:cNvPr id="2050" name="Picture 2" descr="C:\Users\wlad\Desktop\3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727" y="1092949"/>
            <a:ext cx="3114944" cy="1494185"/>
          </a:xfrm>
          <a:prstGeom prst="rect">
            <a:avLst/>
          </a:prstGeom>
          <a:noFill/>
        </p:spPr>
      </p:pic>
      <p:pic>
        <p:nvPicPr>
          <p:cNvPr id="2051" name="Picture 3" descr="C:\Users\wlad\Desktop\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757" y="1089410"/>
            <a:ext cx="3994601" cy="1671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75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919116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ПРОВЕРКИ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286" y="2116628"/>
            <a:ext cx="7033428" cy="2989985"/>
          </a:xfrm>
        </p:spPr>
        <p:txBody>
          <a:bodyPr/>
          <a:lstStyle/>
          <a:p>
            <a:pPr marL="34290" indent="0">
              <a:lnSpc>
                <a:spcPct val="150000"/>
              </a:lnSpc>
              <a:buNone/>
            </a:pP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НИКО в учреждении образования осуществляет </a:t>
            </a:r>
            <a:r>
              <a:rPr lang="x-none" sz="1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</a:t>
            </a: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</a:t>
            </a:r>
            <a:r>
              <a:rPr lang="x-none" sz="1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</a:t>
            </a: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выполнения диагностической работы </a:t>
            </a:r>
            <a:r>
              <a:rPr lang="x-none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рабочих дней</a:t>
            </a:r>
            <a:r>
              <a: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результатов выполнения диагностической работы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78" y="4024612"/>
            <a:ext cx="5029044" cy="2352197"/>
          </a:xfrm>
          <a:prstGeom prst="rect">
            <a:avLst/>
          </a:prstGeom>
        </p:spPr>
      </p:pic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589881"/>
            <a:ext cx="6571597" cy="856533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833" y="1321729"/>
            <a:ext cx="7813963" cy="5278580"/>
          </a:xfrm>
        </p:spPr>
        <p:txBody>
          <a:bodyPr>
            <a:noAutofit/>
          </a:bodyPr>
          <a:lstStyle/>
          <a:p>
            <a:pPr marL="377190" indent="-342900">
              <a:lnSpc>
                <a:spcPct val="100000"/>
              </a:lnSpc>
              <a:buFont typeface="+mj-lt"/>
              <a:buAutoNum type="arabicParenR"/>
            </a:pP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должной проверки компьютерной техники в учреждениях образования (соответствие техническим требованиям, пропускная способность и т.д.).</a:t>
            </a:r>
          </a:p>
          <a:p>
            <a:pPr marL="377190" indent="-342900">
              <a:lnSpc>
                <a:spcPct val="100000"/>
              </a:lnSpc>
              <a:buFont typeface="+mj-lt"/>
              <a:buAutoNum type="arabicParenR"/>
            </a:pPr>
            <a:r>
              <a:rPr lang="be-BY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еткое следование документам и инструкциям по организации и проведению НИКО (Инструкция по отбору учащихся-участников НИКО в УО,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организаторов НИКО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размещенным на сайте РИКЗ, а также документам, регламентирующим проведение НИКО.</a:t>
            </a:r>
          </a:p>
          <a:p>
            <a:pPr marL="377190" indent="-342900">
              <a:lnSpc>
                <a:spcPct val="100000"/>
              </a:lnSpc>
              <a:buFont typeface="+mj-lt"/>
              <a:buAutoNum type="arabicParenR"/>
            </a:pP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временного регламента: начало выполнения диагностической работы каждой сессии должно соответствовать расписанию.</a:t>
            </a:r>
          </a:p>
          <a:p>
            <a:pPr marL="377190" indent="-342900">
              <a:lnSpc>
                <a:spcPct val="100000"/>
              </a:lnSpc>
              <a:buFont typeface="+mj-lt"/>
              <a:buAutoNum type="arabicParenR"/>
            </a:pPr>
            <a:r>
              <a:rPr lang="x-none" sz="1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замены участников </a:t>
            </a: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исследования, которые не могут принять участие в тестировании, необходимо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данные нового участника в АС.</a:t>
            </a:r>
          </a:p>
        </p:txBody>
      </p:sp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589881"/>
            <a:ext cx="6571597" cy="856533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9" y="1055716"/>
            <a:ext cx="7813963" cy="5602777"/>
          </a:xfrm>
        </p:spPr>
        <p:txBody>
          <a:bodyPr>
            <a:noAutofit/>
          </a:bodyPr>
          <a:lstStyle/>
          <a:p>
            <a:pPr marL="34290" indent="0" algn="ctr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онтактная информация о рабочих группах в учреждениях, участвующих в организации и проведении НИКО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размещена на сайте: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https://niko.unibel.by</a:t>
            </a:r>
          </a:p>
          <a:p>
            <a:pPr marL="34290" indent="0" algn="ctr">
              <a:lnSpc>
                <a:spcPct val="100000"/>
              </a:lnSpc>
              <a:buNone/>
            </a:pPr>
            <a:endParaRPr lang="x-none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60032"/>
              </p:ext>
            </p:extLst>
          </p:nvPr>
        </p:nvGraphicFramePr>
        <p:xfrm>
          <a:off x="834987" y="2498285"/>
          <a:ext cx="7474023" cy="3477628"/>
        </p:xfrm>
        <a:graphic>
          <a:graphicData uri="http://schemas.openxmlformats.org/drawingml/2006/table">
            <a:tbl>
              <a:tblPr firstRow="1" firstCol="1" bandRow="1"/>
              <a:tblGrid>
                <a:gridCol w="3736625">
                  <a:extLst>
                    <a:ext uri="{9D8B030D-6E8A-4147-A177-3AD203B41FA5}">
                      <a16:colId xmlns:a16="http://schemas.microsoft.com/office/drawing/2014/main" val="3904742967"/>
                    </a:ext>
                  </a:extLst>
                </a:gridCol>
                <a:gridCol w="3737398">
                  <a:extLst>
                    <a:ext uri="{9D8B030D-6E8A-4147-A177-3AD203B41FA5}">
                      <a16:colId xmlns:a16="http://schemas.microsoft.com/office/drawing/2014/main" val="3380194778"/>
                    </a:ext>
                  </a:extLst>
                </a:gridCol>
              </a:tblGrid>
              <a:tr h="8454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</a:t>
                      </a:r>
                      <a:r>
                        <a:rPr lang="ru-BY" sz="15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«Главный информационно-аналитический центр Министерства образования Республики Беларусь»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технические вопросы использования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автоматизированной</a:t>
                      </a:r>
                      <a:r>
                        <a:rPr lang="ru-RU" sz="15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информационной системы в ходе проведения </a:t>
                      </a: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НИКО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BY" sz="15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993783"/>
                  </a:ext>
                </a:extLst>
              </a:tr>
              <a:tr h="1127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у</a:t>
                      </a:r>
                      <a:r>
                        <a:rPr lang="ru-BY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чреждение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r>
                        <a:rPr lang="ru-BY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«Академия образования»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научно-методическое обеспечение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проведения НИКО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75764"/>
                  </a:ext>
                </a:extLst>
              </a:tr>
              <a:tr h="11273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«Республиканский институт контроля знаний»</a:t>
                      </a:r>
                      <a:endParaRPr lang="ru-BY" sz="15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организационное сопровождение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проведения НИКО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BY" sz="15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322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2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52" y="2159039"/>
            <a:ext cx="5542897" cy="1016231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096885" y="3442125"/>
            <a:ext cx="4950230" cy="1656695"/>
          </a:xfrm>
          <a:prstGeom prst="rect">
            <a:avLst/>
          </a:prstGeom>
        </p:spPr>
        <p:txBody>
          <a:bodyPr vert="horz" lIns="68580" tIns="34290" rIns="68580" bIns="3429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Республика Беларусь,</a:t>
            </a:r>
          </a:p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УО «Республиканский институт контроля знаний»</a:t>
            </a:r>
          </a:p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220049, г. Минск, ул. Чайковского 7, </a:t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телефон: (017) 237-06-66, </a:t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факс: (017) 267-85-23,</a:t>
            </a:r>
          </a:p>
          <a:p>
            <a:pPr defTabSz="685800">
              <a:defRPr/>
            </a:pPr>
            <a:r>
              <a:rPr lang="en-US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priem@rikc.by</a:t>
            </a:r>
            <a:endParaRPr lang="ru-RU" sz="3375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defRPr/>
            </a:pPr>
            <a:endParaRPr lang="be-BY" sz="2400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72" y="1045378"/>
            <a:ext cx="1276257" cy="8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435"/>
            <a:ext cx="6858000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endParaRPr lang="ru-RU" sz="1800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099" y="3226886"/>
            <a:ext cx="38732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r>
              <a:rPr kumimoji="0" lang="x-none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x-none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формированию функциональной грамотности учащихся учреждений образования Республики Беларусь, реализующих образовательные программы общего среднего образования, на 2024 – 2026 годы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60" y="2567844"/>
            <a:ext cx="4772427" cy="29488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2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435"/>
            <a:ext cx="6858000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endParaRPr lang="ru-RU" sz="1800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8566" y="3293160"/>
            <a:ext cx="40247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x-none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x-none" sz="1800" b="1" i="1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лан</a:t>
            </a:r>
            <a:r>
              <a:rPr kumimoji="0" lang="x-none" sz="1800" b="1" i="1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1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мероприятий</a:t>
            </a:r>
            <a:r>
              <a:rPr kumimoji="0" lang="en-US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x-none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подготовке</a:t>
            </a:r>
            <a:r>
              <a:rPr kumimoji="0" lang="en-US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x-none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  <a:r>
              <a:rPr lang="x-none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</a:t>
            </a:r>
            <a:r>
              <a:rPr lang="x-none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 </a:t>
            </a:r>
            <a:r>
              <a:rPr lang="x-none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представителей) учащихся </a:t>
            </a:r>
            <a:r>
              <a:rPr lang="x-none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НИКО</a:t>
            </a:r>
            <a:r>
              <a:rPr kumimoji="0" lang="x-none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43" y="2476401"/>
            <a:ext cx="4561830" cy="343347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5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59" y="1681393"/>
            <a:ext cx="7066682" cy="994422"/>
          </a:xfrm>
        </p:spPr>
        <p:txBody>
          <a:bodyPr rtlCol="0"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функциональной грамотности </a:t>
            </a: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8659" y="2653371"/>
            <a:ext cx="706668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Дополнительно изучается влияние факторов, обусловливающих уровень функциональной грамотности учащихся, на основе результатов </a:t>
            </a:r>
            <a:r>
              <a:rPr kumimoji="0" 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анкетирования</a:t>
            </a:r>
            <a:r>
              <a:rPr kumimoji="0" 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 НИКО</a:t>
            </a:r>
            <a:r>
              <a:rPr kumimoji="0" lang="x-non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проводится с целью получения объективной информации о состоянии системы общего среднего образования для принятия обоснованных управленческих решений в области государственной политики в сфере образования.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 txBox="1">
            <a:spLocks/>
          </p:cNvSpPr>
          <p:nvPr/>
        </p:nvSpPr>
        <p:spPr>
          <a:xfrm>
            <a:off x="1038659" y="3912859"/>
            <a:ext cx="7066682" cy="99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447" y="1995163"/>
            <a:ext cx="6967105" cy="980793"/>
          </a:xfrm>
        </p:spPr>
        <p:txBody>
          <a:bodyPr/>
          <a:lstStyle/>
          <a:p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УЧАСТНИКИ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ru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2907380"/>
            <a:ext cx="7404653" cy="3028950"/>
          </a:xfrm>
        </p:spPr>
        <p:txBody>
          <a:bodyPr/>
          <a:lstStyle/>
          <a:p>
            <a:pPr marL="214313" indent="-21431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x-none" sz="16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</a:t>
            </a:r>
            <a:endParaRPr lang="ru" sz="1600" b="1" kern="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600" kern="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16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IX, X</a:t>
            </a:r>
            <a:r>
              <a:rPr lang="x-none" sz="16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x-none" sz="1600" kern="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класса учреждений общего среднего </a:t>
            </a:r>
            <a:r>
              <a:rPr lang="x-none" sz="16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kern="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курса учреждений образования, обеспечивающих освоение программ среднего специального и профессионально-технического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en-US" dirty="0"/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768" y="260648"/>
            <a:ext cx="4770465" cy="145177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РЕПЕТИЦИЯ </a:t>
            </a:r>
            <a: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202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ноября</a:t>
            </a:r>
            <a:endParaRPr lang="en-US" sz="1800" b="1" dirty="0">
              <a:solidFill>
                <a:srgbClr val="0F18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643" y="1562793"/>
            <a:ext cx="8195129" cy="4838007"/>
          </a:xfrm>
        </p:spPr>
        <p:txBody>
          <a:bodyPr>
            <a:normAutofit/>
          </a:bodyPr>
          <a:lstStyle/>
          <a:p>
            <a:pPr marL="34290" indent="0" algn="just">
              <a:lnSpc>
                <a:spcPct val="15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 в исследовании примут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Минск 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 образования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 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образования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образования</a:t>
            </a:r>
          </a:p>
          <a:p>
            <a:pPr marL="34290" indent="0">
              <a:buNone/>
            </a:pPr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355" y="382385"/>
            <a:ext cx="4513290" cy="110559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РЕПЕТИЦИЯ </a:t>
            </a:r>
            <a: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202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ноября</a:t>
            </a:r>
            <a:endParaRPr lang="en-US" sz="1800" b="1" dirty="0">
              <a:solidFill>
                <a:srgbClr val="0F18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432" y="1662545"/>
            <a:ext cx="8461136" cy="4937760"/>
          </a:xfrm>
        </p:spPr>
        <p:txBody>
          <a:bodyPr>
            <a:normAutofit/>
          </a:bodyPr>
          <a:lstStyle/>
          <a:p>
            <a:pPr marL="34290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ru-BY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20 000 </a:t>
            </a:r>
            <a:r>
              <a:rPr lang="ru-BY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будут участвовать в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Национального</a:t>
            </a:r>
            <a:r>
              <a:rPr lang="ru-BY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BY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образования 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18363"/>
              </p:ext>
            </p:extLst>
          </p:nvPr>
        </p:nvGraphicFramePr>
        <p:xfrm>
          <a:off x="404902" y="3732254"/>
          <a:ext cx="3960000" cy="197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000">
                  <a:extLst>
                    <a:ext uri="{9D8B030D-6E8A-4147-A177-3AD203B41FA5}">
                      <a16:colId xmlns:a16="http://schemas.microsoft.com/office/drawing/2014/main" val="4260368397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3387415095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659848746"/>
                    </a:ext>
                  </a:extLst>
                </a:gridCol>
              </a:tblGrid>
              <a:tr h="6599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сессии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сессии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время проведения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334641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83488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11.45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/>
                </a:tc>
                <a:extLst>
                  <a:ext uri="{0D108BD9-81ED-4DB2-BD59-A6C34878D82A}">
                    <a16:rowId xmlns:a16="http://schemas.microsoft.com/office/drawing/2014/main" val="1994880179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21564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11.55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12.40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/>
                </a:tc>
                <a:extLst>
                  <a:ext uri="{0D108BD9-81ED-4DB2-BD59-A6C34878D82A}">
                    <a16:rowId xmlns:a16="http://schemas.microsoft.com/office/drawing/2014/main" val="414683029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6512" y="3112327"/>
            <a:ext cx="30673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группа </a:t>
            </a:r>
            <a:endParaRPr kumimoji="0" lang="ru-R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43750"/>
              </p:ext>
            </p:extLst>
          </p:nvPr>
        </p:nvGraphicFramePr>
        <p:xfrm>
          <a:off x="4736748" y="3732254"/>
          <a:ext cx="3960000" cy="198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000">
                  <a:extLst>
                    <a:ext uri="{9D8B030D-6E8A-4147-A177-3AD203B41FA5}">
                      <a16:colId xmlns:a16="http://schemas.microsoft.com/office/drawing/2014/main" val="2521112778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3887444261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1617319908"/>
                    </a:ext>
                  </a:extLst>
                </a:gridCol>
              </a:tblGrid>
              <a:tr h="66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сессии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сессии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время проведения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52419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876974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/>
                </a:tc>
                <a:extLst>
                  <a:ext uri="{0D108BD9-81ED-4DB2-BD59-A6C34878D82A}">
                    <a16:rowId xmlns:a16="http://schemas.microsoft.com/office/drawing/2014/main" val="3616632798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09928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/>
                </a:tc>
                <a:extLst>
                  <a:ext uri="{0D108BD9-81ED-4DB2-BD59-A6C34878D82A}">
                    <a16:rowId xmlns:a16="http://schemas.microsoft.com/office/drawing/2014/main" val="2040717806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232926" y="3100799"/>
            <a:ext cx="29676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группа </a:t>
            </a:r>
            <a:endParaRPr kumimoji="0" lang="ru-R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1355" y="2366241"/>
            <a:ext cx="2808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50000"/>
              </a:lnSpc>
              <a:buNone/>
            </a:pPr>
            <a:r>
              <a:rPr lang="ru-BY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учащихся</a:t>
            </a:r>
            <a:endParaRPr lang="x-none" sz="2000" b="1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4645" y="2407578"/>
            <a:ext cx="2808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50000"/>
              </a:lnSpc>
              <a:buNone/>
            </a:pPr>
            <a:r>
              <a:rPr lang="ru-BY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учащихся</a:t>
            </a:r>
            <a:endParaRPr lang="x-none" sz="2000" b="1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454332"/>
            <a:ext cx="7711630" cy="1017270"/>
          </a:xfrm>
        </p:spPr>
        <p:txBody>
          <a:bodyPr rtlCol="0">
            <a:normAutofit/>
          </a:bodyPr>
          <a:lstStyle/>
          <a:p>
            <a:pPr rtl="0"/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с использованием автоматизированных информационных </a:t>
            </a: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521196"/>
              </p:ext>
            </p:extLst>
          </p:nvPr>
        </p:nvGraphicFramePr>
        <p:xfrm>
          <a:off x="811563" y="1815022"/>
          <a:ext cx="7404498" cy="4199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249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  <a:gridCol w="3702249">
                  <a:extLst>
                    <a:ext uri="{9D8B030D-6E8A-4147-A177-3AD203B41FA5}">
                      <a16:colId xmlns:a16="http://schemas.microsoft.com/office/drawing/2014/main" val="777156215"/>
                    </a:ext>
                  </a:extLst>
                </a:gridCol>
              </a:tblGrid>
              <a:tr h="438207">
                <a:tc>
                  <a:txBody>
                    <a:bodyPr/>
                    <a:lstStyle/>
                    <a:p>
                      <a:pPr algn="ctr" rtl="0"/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на репетиции не проводится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367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" sz="1400" b="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ts val="2800"/>
                        </a:lnSpc>
                        <a:buFont typeface="Wingdings" panose="05000000000000000000" pitchFamily="2" charset="2"/>
                        <a:buNone/>
                      </a:pPr>
                      <a:endParaRPr lang="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860849" y="2420599"/>
            <a:ext cx="1614748" cy="323948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Диагностическая работа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665105" y="2748333"/>
            <a:ext cx="6235" cy="18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588222" y="2939156"/>
            <a:ext cx="2160000" cy="945000"/>
          </a:xfrm>
          <a:prstGeom prst="roundRect">
            <a:avLst/>
          </a:prstGeom>
          <a:solidFill>
            <a:srgbClr val="5679ED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Сессия 1 (45 минут)</a:t>
            </a:r>
            <a:endParaRPr kumimoji="0" lang="x-non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</a:t>
            </a:r>
            <a:r>
              <a:rPr kumimoji="0" lang="x-none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двум</a:t>
            </a:r>
            <a:r>
              <a:rPr kumimoji="0" lang="x-non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и </a:t>
            </a: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математическая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endParaRPr kumimoji="0" lang="x-none" sz="9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и финансовая</a:t>
            </a: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668222" y="3887941"/>
            <a:ext cx="0" cy="184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860848" y="4076266"/>
            <a:ext cx="1614747" cy="313595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ерерыв 10 минут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665105" y="4393646"/>
            <a:ext cx="6235" cy="17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588222" y="4572000"/>
            <a:ext cx="2160000" cy="94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Сессия 2 (45 минут)</a:t>
            </a:r>
            <a:endParaRPr kumimoji="0" lang="x-non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</a:t>
            </a:r>
            <a:r>
              <a:rPr kumimoji="0" lang="x-none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двум</a:t>
            </a:r>
            <a:r>
              <a:rPr kumimoji="0" lang="x-non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и </a:t>
            </a: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математическая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endParaRPr kumimoji="0" lang="x-none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и финансовая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93623" y="2702675"/>
            <a:ext cx="2700000" cy="763732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учащихся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93623" y="3704355"/>
            <a:ext cx="2700000" cy="7632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</a:t>
            </a: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законных представителей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3624" y="4706035"/>
            <a:ext cx="2700000" cy="792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</a:t>
            </a: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педагогических 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работников (включая представителей администрации УО)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07366" y="1209495"/>
            <a:ext cx="7520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Учащимся предлагается пройти тестирование на </a:t>
            </a:r>
            <a:r>
              <a:rPr lang="ru-RU" sz="1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русском или белорусском языке</a:t>
            </a:r>
            <a:r>
              <a:rPr lang="ru-RU" sz="1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(по выбору).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733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а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50641_TF55885775" id="{C33D0CBF-F9CA-4A34-9E2D-8151EEE2EF8B}" vid="{3CA81E6F-428E-4031-9363-DE23986DC266}"/>
    </a:ext>
  </a:extLst>
</a:theme>
</file>

<file path=ppt/theme/theme2.xml><?xml version="1.0" encoding="utf-8"?>
<a:theme xmlns:a="http://schemas.openxmlformats.org/drawingml/2006/main" name="Рамка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3_TF00915908" id="{FE2497C7-54A3-462B-8BE8-A57CF90697E1}" vid="{AB9E0C6E-2ECD-41E8-9D0A-ED0D12377CD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Обязанности учащегося и преподавателя</Template>
  <TotalTime>0</TotalTime>
  <Words>1523</Words>
  <Application>Microsoft Office PowerPoint</Application>
  <PresentationFormat>Экран (4:3)</PresentationFormat>
  <Paragraphs>209</Paragraphs>
  <Slides>25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Corbel</vt:lpstr>
      <vt:lpstr>Rockwell</vt:lpstr>
      <vt:lpstr>Symbol</vt:lpstr>
      <vt:lpstr>Tahoma</vt:lpstr>
      <vt:lpstr>Times New Roman</vt:lpstr>
      <vt:lpstr>Wingdings</vt:lpstr>
      <vt:lpstr>Wingdings 2</vt:lpstr>
      <vt:lpstr>Основа</vt:lpstr>
      <vt:lpstr>Рамка</vt:lpstr>
      <vt:lpstr>Особенности организации и проведения репетиции НИКО</vt:lpstr>
      <vt:lpstr>Документы, регламентирующие проведение НИКО</vt:lpstr>
      <vt:lpstr>Документы, регламентирующие проведение НИКО</vt:lpstr>
      <vt:lpstr>Документы, регламентирующие проведение НИКО</vt:lpstr>
      <vt:lpstr>НИКО – оценка функциональной грамотности учащихся.</vt:lpstr>
      <vt:lpstr>УЧАСТНИКИ РЕПЕТИЦИИ НИКО </vt:lpstr>
      <vt:lpstr>РЕПЕТИЦИЯ НИКО 2025 25 ноября</vt:lpstr>
      <vt:lpstr>РЕПЕТИЦИЯ НИКО 2025 25 ноября</vt:lpstr>
      <vt:lpstr>НИКО проводится с использованием автоматизированных информационных систем.</vt:lpstr>
      <vt:lpstr>ПОДГОТОВКА РЕПЕТИЦИИ НИКО РОЛЬ ОРГАНИЗАТОРОВ НИКО В УО </vt:lpstr>
      <vt:lpstr>ПОДГОТОВКА РЕПЕТИЦИИ НИКО РОЛЬ ОРГАНИЗАТОРОВ НИКО В УО </vt:lpstr>
      <vt:lpstr>ПОДГОТОВКА РЕПЕТИЦИИ НИКО  СПЕЦИАЛИСТ В ОБЛАСТИ КОМПЬЮТЕРНЫХ ТЕХНОЛОГИЙ</vt:lpstr>
      <vt:lpstr>ПРОВЕДЕНИЕ РЕПЕТИЦИИ НИКО </vt:lpstr>
      <vt:lpstr>ПРОВЕДЕНИЕ РЕПЕТИЦИИ НИКО </vt:lpstr>
      <vt:lpstr>ПРОВЕДЕНИЕ РЕПЕТИЦИИ НИКО</vt:lpstr>
      <vt:lpstr>ПРОВЕДЕНИЕ РЕПЕТИЦИИ НИКО </vt:lpstr>
      <vt:lpstr>ПРОВЕДЕНИЕ РЕПЕТИЦИИ НИКО </vt:lpstr>
      <vt:lpstr>НА САЙТЕ РИКЗ</vt:lpstr>
      <vt:lpstr>Официальный сайт РИКЗ RIKC.BY</vt:lpstr>
      <vt:lpstr>На сайте РИКЗ</vt:lpstr>
      <vt:lpstr>На сайте РИКЗ</vt:lpstr>
      <vt:lpstr>РЕЗУЛЬТАТЫ ПРОВЕРКИ </vt:lpstr>
      <vt:lpstr>ОБРАТИТЬ ВНИМАНИЕ </vt:lpstr>
      <vt:lpstr>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2023-10-05T08:14:03Z</dcterms:created>
  <dcterms:modified xsi:type="dcterms:W3CDTF">2025-10-08T06:59:50Z</dcterms:modified>
</cp:coreProperties>
</file>