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94" r:id="rId3"/>
    <p:sldId id="304" r:id="rId4"/>
    <p:sldId id="296" r:id="rId5"/>
    <p:sldId id="297" r:id="rId6"/>
    <p:sldId id="303" r:id="rId7"/>
    <p:sldId id="269" r:id="rId8"/>
    <p:sldId id="275" r:id="rId9"/>
    <p:sldId id="270" r:id="rId10"/>
    <p:sldId id="282" r:id="rId11"/>
    <p:sldId id="276" r:id="rId12"/>
    <p:sldId id="277" r:id="rId13"/>
    <p:sldId id="301" r:id="rId14"/>
    <p:sldId id="299" r:id="rId15"/>
    <p:sldId id="300" r:id="rId16"/>
    <p:sldId id="290" r:id="rId17"/>
    <p:sldId id="291" r:id="rId18"/>
    <p:sldId id="273" r:id="rId19"/>
    <p:sldId id="292" r:id="rId20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9ED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99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5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6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4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04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4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18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1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9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4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8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9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5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5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blipFill dpi="0" rotWithShape="1">
          <a:blip r:embed="rId3">
            <a:lum/>
          </a:blip>
          <a:srcRect/>
          <a:stretch>
            <a:fillRect r="-1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17" y="2265099"/>
            <a:ext cx="5535000" cy="2430000"/>
          </a:xfrm>
          <a:solidFill>
            <a:schemeClr val="accent3"/>
          </a:solidFill>
          <a:ln>
            <a:noFill/>
          </a:ln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Национального исследования качества образования (НИКО</a:t>
            </a:r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06" y="5606650"/>
            <a:ext cx="5535000" cy="702000"/>
          </a:xfrm>
          <a:solidFill>
            <a:schemeClr val="accent4">
              <a:lumMod val="75000"/>
            </a:schemeClr>
          </a:solidFill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/>
          </a:p>
          <a:p>
            <a:pPr>
              <a:lnSpc>
                <a:spcPct val="170000"/>
              </a:lnSpc>
            </a:pPr>
            <a:r>
              <a:rPr lang="x-none" sz="3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3411006" y="4799874"/>
            <a:ext cx="5535000" cy="702000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vert="horz" lIns="405000" tIns="45720" rIns="270000" bIns="45720" rtlCol="0" anchor="ctr" anchorCtr="0">
            <a:normAutofit fontScale="4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None/>
              <a:defRPr sz="165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x-none" sz="16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r>
              <a:rPr lang="x-none" sz="3600" spc="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УЧРЕЖДЕНИЯХ ОБРАЗОВАНИЯ</a:t>
            </a:r>
            <a:endParaRPr kumimoji="0" lang="ru-RU" sz="3600" b="0" i="0" u="none" strike="noStrike" kern="1200" cap="none" spc="7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0" y="969618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320291"/>
            <a:ext cx="7200899" cy="3964131"/>
          </a:xfrm>
        </p:spPr>
        <p:txBody>
          <a:bodyPr>
            <a:normAutofit fontScale="77500" lnSpcReduction="20000"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НИКО учащиеся выполняют диагностическую работу и отвечают на вопросы анкеты, педагогические работники учреждений образования и законные представители несовершеннолетних учащихся отвечают на вопросы анкет.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для каждого учащегося, отобранного для участия в НИКО, отображается в АС для проведения НИКО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НИКО.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AutoNum type="arabicPeriod"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проведения НИКО в учреждении образования составляет схему рассадки с учётом распределения вариантов диагностической работы.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5922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299507"/>
            <a:ext cx="7200899" cy="4151169"/>
          </a:xfrm>
        </p:spPr>
        <p:txBody>
          <a:bodyPr>
            <a:normAutofit fontScale="92500" lnSpcReduction="20000"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x-none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4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 в аудитории сопровождают педагогические работники, не преподающие в классах (группах), в которых обучаются и воспитываются учащиеся.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4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99" y="653109"/>
            <a:ext cx="6571597" cy="130017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49" y="2019993"/>
            <a:ext cx="7200899" cy="4305992"/>
          </a:xfrm>
        </p:spPr>
        <p:txBody>
          <a:bodyPr>
            <a:normAutofit lnSpcReduction="10000"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НИКО учащимся </a:t>
            </a: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роносить, а также использовать в аудиториях, где проводится НИКО, любые предметы, кроме документа, удостоверяющего личность, ручки;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еняться местами, использовать помощь других лиц для выполнения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информацию в поля для ответов после окончания времени, отведенного на выполнение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меть при себе средства связи, фото-, аудио- и видеоаппаратуру, справочные материалы на любом носителе, письменные заметки и иные устройства приема, хранения и передачи информации;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ыносить из аудиторий листы для рабочих записей, письменные заметки;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отографировать задания диагностической работы;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азговаривать между собой, обмениваться любыми материалами и предметами с другими учащимися;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роизвольно выходить из аудитории без разрешения педагогического работника.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99" y="656384"/>
            <a:ext cx="6571597" cy="130017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49" y="2094597"/>
            <a:ext cx="7200899" cy="4197926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НИКО учащиеся МОГУТ: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BY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ыходить из аудитории по уважительной причине (в том числе плохое     самочувствие, физиологические потребности);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покинуть аудиторию, завершив выполнение диагностической работы ранее  установленного срока.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BY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выхода из аудитории учащийся предупреждается, что его время нахождения вне аудитории включается в общее время выполнения диагностической работы.</a:t>
            </a: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763732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31025" y="1313411"/>
          <a:ext cx="7165571" cy="5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внешний наблюдатель для контроля соответствия процедуры проведения НИКО предъявляемым требованиям.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документа, удостоверяющего личность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азмещение учащихся в аудитории организуется в соответствии со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схемой рассадки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распределению вариантов в АС для проведения НИКО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нструктаж учащихся о требованиях к проведению НИКО (п.34 Инструкции о порядке проведения НИКО).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Учащиеся проходят авторизацию в АС для проведения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существляется в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ыполнение учащимися на компьютере диагностической работы.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рганизуется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участников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65604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3"/>
          </p:cNvCxnSpPr>
          <p:nvPr/>
        </p:nvCxnSpPr>
        <p:spPr>
          <a:xfrm flipH="1">
            <a:off x="5417818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0173" y="1942572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775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523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72" y="3031729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РАСХОЖДЕНИЯ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172" y="4066885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ПРОВЕРКИ В АС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654626" y="5306110"/>
            <a:ext cx="7568738" cy="712305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районными комиссиями.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7" idx="2"/>
            <a:endCxn id="11" idx="1"/>
          </p:cNvCxnSpPr>
          <p:nvPr/>
        </p:nvCxnSpPr>
        <p:spPr>
          <a:xfrm>
            <a:off x="2225255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3"/>
            <a:endCxn id="5" idx="2"/>
          </p:cNvCxnSpPr>
          <p:nvPr/>
        </p:nvCxnSpPr>
        <p:spPr>
          <a:xfrm>
            <a:off x="3102755" y="2307072"/>
            <a:ext cx="35741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1"/>
            <a:endCxn id="5" idx="6"/>
          </p:cNvCxnSpPr>
          <p:nvPr/>
        </p:nvCxnSpPr>
        <p:spPr>
          <a:xfrm flipH="1">
            <a:off x="5417819" y="2307072"/>
            <a:ext cx="357416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2"/>
            <a:endCxn id="16" idx="0"/>
          </p:cNvCxnSpPr>
          <p:nvPr/>
        </p:nvCxnSpPr>
        <p:spPr>
          <a:xfrm>
            <a:off x="4438995" y="3706729"/>
            <a:ext cx="0" cy="360156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13626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8" y="5519140"/>
            <a:ext cx="7540743" cy="6987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региональными комиссиями.</a:t>
            </a:r>
            <a:endParaRPr lang="en-US" sz="1400" dirty="0"/>
          </a:p>
        </p:txBody>
      </p:sp>
      <p:sp>
        <p:nvSpPr>
          <p:cNvPr id="5" name="Овал 4"/>
          <p:cNvSpPr/>
          <p:nvPr/>
        </p:nvSpPr>
        <p:spPr>
          <a:xfrm>
            <a:off x="3593178" y="1808403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90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6711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3177" y="2738187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РАСХОЖДЕНИЕ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3178" y="3613971"/>
            <a:ext cx="1957646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РЕГИОНАЛЬНОЙ КОМИССИЕЙ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3178" y="4489756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В АС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1"/>
            <a:endCxn id="5" idx="6"/>
          </p:cNvCxnSpPr>
          <p:nvPr/>
        </p:nvCxnSpPr>
        <p:spPr>
          <a:xfrm flipH="1">
            <a:off x="5550824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3"/>
          </p:cNvCxnSpPr>
          <p:nvPr/>
        </p:nvCxnSpPr>
        <p:spPr>
          <a:xfrm flipH="1">
            <a:off x="5550823" y="2510403"/>
            <a:ext cx="1223388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5" idx="2"/>
          </p:cNvCxnSpPr>
          <p:nvPr/>
        </p:nvCxnSpPr>
        <p:spPr>
          <a:xfrm>
            <a:off x="3247291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1"/>
          </p:cNvCxnSpPr>
          <p:nvPr/>
        </p:nvCxnSpPr>
        <p:spPr>
          <a:xfrm>
            <a:off x="2369791" y="2510403"/>
            <a:ext cx="1223387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9" idx="0"/>
          </p:cNvCxnSpPr>
          <p:nvPr/>
        </p:nvCxnSpPr>
        <p:spPr>
          <a:xfrm>
            <a:off x="4572000" y="3413187"/>
            <a:ext cx="1" cy="2007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>
            <a:off x="4572001" y="4288971"/>
            <a:ext cx="0" cy="200785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1911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116628"/>
            <a:ext cx="7033428" cy="2989985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НИКО в учреждении образования осуществляет </a:t>
            </a:r>
            <a:r>
              <a:rPr lang="x-none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x-none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диагностической работы </a:t>
            </a:r>
            <a:r>
              <a:rPr lang="x-non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получения результатов выполнения диагностической работы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24612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проведения </a:t>
            </a:r>
            <a:r>
              <a:rPr lang="x-none" sz="1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 </a:t>
            </a: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документом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0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BY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8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НИКО</a:t>
            </a:r>
            <a: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549929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класса учреждений общего среднего </a:t>
            </a:r>
            <a:r>
              <a:rPr lang="x-none" sz="1600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Законные представители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несовершеннолетних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учащихся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едагогические работники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2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75" y="1040900"/>
            <a:ext cx="740664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5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1563" y="1815022"/>
          <a:ext cx="7404498" cy="411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1055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087014"/>
            <a:ext cx="7404653" cy="3456017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dirty="0" smtClean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b="1" u="sng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b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НИКО (совместно с </a:t>
            </a:r>
            <a:r>
              <a:rPr lang="x-none" b="1" dirty="0" smtClean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координаторами); 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ГИАЦ  </a:t>
            </a:r>
            <a:r>
              <a:rPr 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автоматизированные информационные системы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АС)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18 календарных дней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АС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учреждении образования и учащихся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данные для последующей авторизации учащихся (логин и пароль)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календарных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824769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234" y="1601238"/>
            <a:ext cx="7101532" cy="4525241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 smtClean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x-none" b="1" u="sng" dirty="0" smtClean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участников</a:t>
            </a:r>
            <a:r>
              <a:rPr lang="x-none" b="1" dirty="0" smtClean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 в соответствии с процедурой исследования. 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НИКО (наличие достаточного количества компьютеров, режим проветривания, обеспечение тишины и дисциплины на время проведения тестирования, а также безопасных условий пребывания участников НИКО).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необходимой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техники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определенными ГИАЦ.</a:t>
            </a:r>
          </a:p>
          <a:p>
            <a:pPr marL="34290" indent="0">
              <a:lnSpc>
                <a:spcPct val="10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Назначение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сопровождения НИКО в аудитории (2 педагогических работника, не преподающие в классах(группах), в которых обучаются и вопитываются учащиеся, а также специалист в области компьютерных технологий)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3 рабочих дня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НИКО.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22444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УЧАЩИХСЯ, РОДИТЕЛЕЙ И ОРГАНИЗАТОРОВ В УЧРЕЖДЕНИЯХ ОБРАЗОВАНИЯ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438747"/>
            <a:ext cx="7404653" cy="3245601"/>
          </a:xfrm>
        </p:spPr>
        <p:txBody>
          <a:bodyPr/>
          <a:lstStyle/>
          <a:p>
            <a:pPr marL="34290" indent="0">
              <a:buNone/>
            </a:pPr>
            <a:endParaRPr lang="x-none" dirty="0" smtClean="0"/>
          </a:p>
          <a:p>
            <a:pPr marL="34290" indent="0">
              <a:lnSpc>
                <a:spcPct val="150000"/>
              </a:lnSpc>
              <a:buNone/>
            </a:pP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образовательном портале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амятка для учащихся по подготовке к НИКО;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материалы для родителей;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нструктивно-методические материалы для информирования учащихся о НИКО и проведения репетиционного тестирования в учреждениях образования.</a:t>
            </a: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18221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621626"/>
            <a:ext cx="7200899" cy="3330287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1182</Words>
  <Application>Microsoft Office PowerPoint</Application>
  <PresentationFormat>Экран (4:3)</PresentationFormat>
  <Paragraphs>147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Corbel</vt:lpstr>
      <vt:lpstr>Rockwell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Национального исследования качества образования (НИКО)</vt:lpstr>
      <vt:lpstr>Организация проведения НИКО регламентируется документом</vt:lpstr>
      <vt:lpstr>НИКО – оценка функциональной грамотности учащихся.</vt:lpstr>
      <vt:lpstr>УЧАСТНИКИ НИКО </vt:lpstr>
      <vt:lpstr>НИКО проводится с использованием автоматизированных информационных систем.</vt:lpstr>
      <vt:lpstr>ПОДГОТОВКА НИКО </vt:lpstr>
      <vt:lpstr>ПОДГОТОВКА НИКО </vt:lpstr>
      <vt:lpstr>ПОДГОТОВКА НИКО МАТЕРИАЛЫ ДЛЯ УЧАЩИХСЯ, РОДИТЕЛЕЙ И ОРГАНИЗАТОРОВ В УЧРЕЖДЕНИЯХ ОБРАЗОВАНИЯ</vt:lpstr>
      <vt:lpstr>ПРОВЕДЕНИЕ НИКО </vt:lpstr>
      <vt:lpstr>ПРОВЕДЕНИЕ НИКО </vt:lpstr>
      <vt:lpstr>ПРОВЕДЕНИЕ НИКО </vt:lpstr>
      <vt:lpstr> ПРОВЕДЕНИЕ НИКО</vt:lpstr>
      <vt:lpstr>ПРОВЕДЕНИЕ НИКО</vt:lpstr>
      <vt:lpstr>ПРОВЕДЕНИЕ НИКО </vt:lpstr>
      <vt:lpstr>ПРОВЕРКА ОТКРЫТЫХ ЗАДАНИЙ </vt:lpstr>
      <vt:lpstr>ПРОВЕРКА ОТКРЫТЫХ ЗАДАНИЙ </vt:lpstr>
      <vt:lpstr>РЕЗУЛЬТАТЫ ПРОВЕРКИ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2023-10-30T11:00:49Z</dcterms:modified>
</cp:coreProperties>
</file>