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1"/>
    <p:sldMasterId id="2147483696" r:id="rId2"/>
  </p:sldMasterIdLst>
  <p:notesMasterIdLst>
    <p:notesMasterId r:id="rId16"/>
  </p:notesMasterIdLst>
  <p:handoutMasterIdLst>
    <p:handoutMasterId r:id="rId17"/>
  </p:handoutMasterIdLst>
  <p:sldIdLst>
    <p:sldId id="280" r:id="rId3"/>
    <p:sldId id="289" r:id="rId4"/>
    <p:sldId id="282" r:id="rId5"/>
    <p:sldId id="283" r:id="rId6"/>
    <p:sldId id="288" r:id="rId7"/>
    <p:sldId id="263" r:id="rId8"/>
    <p:sldId id="269" r:id="rId9"/>
    <p:sldId id="285" r:id="rId10"/>
    <p:sldId id="286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9ED"/>
    <a:srgbClr val="0F1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83707" autoAdjust="0"/>
  </p:normalViewPr>
  <p:slideViewPr>
    <p:cSldViewPr snapToGrid="0"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D16947-ECFC-420A-926F-174223016572}" type="datetime1">
              <a:rPr lang="ru-RU" smtClean="0"/>
              <a:pPr rtl="0"/>
              <a:t>30.10.2023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4B79F2-7C6A-497B-9A4A-8ACE18746CB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34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54858-8AC1-4038-B6BD-519804A0AA60}" type="datetime1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2A795-6F94-4A96-B820-B9038480D04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F6859-042C-4B80-873A-544528B0AD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900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11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04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12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46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13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07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9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85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6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40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7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13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03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53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10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3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237FE10E-7688-4AAF-A536-CFA480B79A70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298639" y="3733800"/>
            <a:ext cx="6561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2BD50-8A1F-4CA2-B30E-81FABBC9C978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18929F-6FE6-41F1-B055-03150648DDBF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>
          <a:gsLst>
            <a:gs pos="0">
              <a:schemeClr val="bg1">
                <a:lumMod val="75000"/>
              </a:schemeClr>
            </a:gs>
            <a:gs pos="28000">
              <a:schemeClr val="tx1">
                <a:lumMod val="50000"/>
                <a:lumOff val="50000"/>
              </a:schemeClr>
            </a:gs>
            <a:gs pos="98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 12">
            <a:extLst>
              <a:ext uri="{FF2B5EF4-FFF2-40B4-BE49-F238E27FC236}">
                <a16:creationId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2467405" y="4668820"/>
            <a:ext cx="6676595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2467405" y="761998"/>
            <a:ext cx="6676595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9"/>
            <a:ext cx="24003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967" y="1298449"/>
            <a:ext cx="5390647" cy="2922551"/>
          </a:xfrm>
        </p:spPr>
        <p:txBody>
          <a:bodyPr rtlCol="0" anchor="b">
            <a:normAutofit/>
          </a:bodyPr>
          <a:lstStyle>
            <a:lvl1pPr algn="l">
              <a:defRPr sz="4425" spc="-75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1967" y="4876090"/>
            <a:ext cx="5390647" cy="914400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7EFAA-F955-40EB-80DD-D3B6CCD83F28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70531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8" name="Прямоугольник 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rtlCol="0" anchor="b">
            <a:normAutofit/>
          </a:bodyPr>
          <a:lstStyle>
            <a:lvl1pPr algn="l">
              <a:defRPr sz="4425" spc="-75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5AC9FE-22A4-4117-A12B-82AF918A6FB6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213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61433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2043954"/>
            <a:ext cx="221061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11E6150-7F55-45EE-9DC0-D1548575D1DA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7084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хний_заголовок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877847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965858" y="2526526"/>
            <a:ext cx="8179481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81" y="2684771"/>
            <a:ext cx="6840162" cy="3304549"/>
          </a:xfrm>
        </p:spPr>
        <p:txBody>
          <a:bodyPr rtlCol="0" anchor="ctr" anchorCtr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650" cap="none" spc="0" baseline="0">
                <a:solidFill>
                  <a:schemeClr val="bg2"/>
                </a:solidFill>
              </a:defRPr>
            </a:lvl1pPr>
            <a:lvl2pPr marL="557213" indent="-214313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</a:defRPr>
            </a:lvl2pPr>
            <a:lvl3pPr marL="900113" indent="-214313"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</a:defRPr>
            </a:lvl3pPr>
            <a:lvl4pPr marL="1243013" indent="-214313">
              <a:buFont typeface="Arial" panose="020B0604020202020204" pitchFamily="34" charset="0"/>
              <a:buChar char="•"/>
              <a:defRPr sz="1050">
                <a:solidFill>
                  <a:schemeClr val="bg2"/>
                </a:solidFill>
              </a:defRPr>
            </a:lvl4pPr>
            <a:lvl5pPr marL="1585913" indent="-214313">
              <a:buFont typeface="Arial" panose="020B0604020202020204" pitchFamily="34" charset="0"/>
              <a:buChar char="•"/>
              <a:defRPr sz="1050">
                <a:solidFill>
                  <a:schemeClr val="bg2"/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29F7E211-7B2F-433F-B873-302F158C2DAD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64074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6541962" y="761104"/>
            <a:ext cx="2602039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737674" y="2345168"/>
            <a:ext cx="2210612" cy="33763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429925" y="761104"/>
            <a:ext cx="6048869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351" y="860611"/>
            <a:ext cx="5486400" cy="512064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5C8F7F6-07EB-42F4-B3E2-BD57A03A4EC8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6"/>
            <a:ext cx="371139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</p:spTree>
    <p:extLst>
      <p:ext uri="{BB962C8B-B14F-4D97-AF65-F5344CB8AC3E}">
        <p14:creationId xmlns:p14="http://schemas.microsoft.com/office/powerpoint/2010/main" val="2618295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лева и 4 поля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53365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2043954"/>
            <a:ext cx="221061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1951" y="864109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2E4D0FE-CFAB-4243-973C-CF37A2524939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12" name="Объект 2">
            <a:extLst>
              <a:ext uri="{FF2B5EF4-FFF2-40B4-BE49-F238E27FC236}">
                <a16:creationId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05180" y="864109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3" name="Объект 2">
            <a:extLst>
              <a:ext uri="{FF2B5EF4-FFF2-40B4-BE49-F238E27FC236}">
                <a16:creationId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901951" y="3481578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805180" y="3481578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816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_со_значкам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6"/>
            <a:ext cx="2301386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2400301" y="2526526"/>
            <a:ext cx="6361234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1" y="758953"/>
            <a:ext cx="2301386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65" y="2637692"/>
            <a:ext cx="1823408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8861899" y="2526525"/>
            <a:ext cx="282101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7956" y="2638425"/>
            <a:ext cx="6068616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6964A270-D525-4889-BB7C-44055F0DAD99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92753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о значками справ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95344" y="2524914"/>
            <a:ext cx="6361234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6838548" y="2524913"/>
            <a:ext cx="2301386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6838548" y="765852"/>
            <a:ext cx="2301386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468" y="2641545"/>
            <a:ext cx="1823408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511" y="2531098"/>
            <a:ext cx="282101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652" y="2633375"/>
            <a:ext cx="6068616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304F0964-8902-4113-BDC0-3C561C9B6661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568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41B39D-2E41-46D3-8A6B-C11F4FFB853B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ок_о_б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noFill/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3033348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5809519" y="1065453"/>
            <a:ext cx="3334483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2"/>
            <a:ext cx="3033349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07" y="2795380"/>
            <a:ext cx="2527134" cy="288023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sz="2250" noProof="0" smtClean="0"/>
              <a:t>Образец заголовка</a:t>
            </a:r>
            <a:endParaRPr lang="ru-RU" sz="2250" noProof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898" y="1206482"/>
            <a:ext cx="3059723" cy="4469129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4" name="Дата 3">
            <a:extLst>
              <a:ext uri="{FF2B5EF4-FFF2-40B4-BE49-F238E27FC236}">
                <a16:creationId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6424D5D4-2F6A-450F-9F7E-C009FB77CDC4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36623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D5865DC1-0C04-46AF-9E47-65C4D7F465EC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81" y="2684770"/>
            <a:ext cx="3160201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684770"/>
            <a:ext cx="3548993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3225244"/>
            <a:ext cx="3548993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 3">
            <a:extLst>
              <a:ext uri="{FF2B5EF4-FFF2-40B4-BE49-F238E27FC236}">
                <a16:creationId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7981" y="3225244"/>
            <a:ext cx="3160201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57232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7D656897-F107-4EEC-B280-C14935F8D857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16" name="Объект 2">
            <a:extLst>
              <a:ext uri="{FF2B5EF4-FFF2-40B4-BE49-F238E27FC236}">
                <a16:creationId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980" y="2684770"/>
            <a:ext cx="3176870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2684769"/>
            <a:ext cx="3548993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69729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53365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864110"/>
            <a:ext cx="2210612" cy="182253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277B4AC-C8FF-49B2-806C-40A251B13E40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690" y="2686640"/>
            <a:ext cx="2210611" cy="3244184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1951" y="864111"/>
            <a:ext cx="5614590" cy="5066714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55446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112D0F47-1131-4B73-ADDF-9BB0D62411C6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849" y="2684770"/>
            <a:ext cx="944861" cy="330454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981" y="2684770"/>
            <a:ext cx="6840163" cy="3304548"/>
          </a:xfrm>
        </p:spPr>
        <p:txBody>
          <a:bodyPr rtlCol="0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2915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877847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965858" y="2526526"/>
            <a:ext cx="8179481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096CDD6F-1976-4058-889F-DD54D8B44503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25705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3A1FE746-B31F-4588-A582-4711CC6145E6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987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27A68C-9EA6-43C7-A486-2FF969F5CF0B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 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E31FF-6F7A-41B1-8150-330EFD452CD8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6512C5-AF41-4407-9A8D-FDA3CFFC0857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E0AC5F-13FB-4523-BF00-501B04C3BB6D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37AEC7-9978-4A4E-9DC4-1AF2565A2397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854DC3-8A14-43B0-9E50-152D156F7AFE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C322A6-A07A-4901-8F30-4396EF66C96C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05E6433C-341A-4F8B-9476-F9C3E096DC01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2"/>
                </a:solidFill>
              </a:defRPr>
            </a:lvl1pPr>
          </a:lstStyle>
          <a:p>
            <a:pPr rtl="0"/>
            <a:fld id="{D4AC7862-6AC3-4BDE-B5DE-3470BA02503C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0032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blackGray">
      <p:bgPr>
        <a:blipFill dpi="0" rotWithShape="1">
          <a:blip r:embed="rId3">
            <a:lum/>
          </a:blip>
          <a:srcRect/>
          <a:stretch>
            <a:fillRect r="-1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17" y="2265099"/>
            <a:ext cx="5535000" cy="2430000"/>
          </a:xfrm>
          <a:solidFill>
            <a:schemeClr val="accent3"/>
          </a:solidFill>
          <a:ln>
            <a:noFill/>
          </a:ln>
        </p:spPr>
        <p:txBody>
          <a:bodyPr vert="horz" lIns="405000" tIns="45720" rIns="270000" bIns="45720" rtlCol="0" anchor="ctr">
            <a:normAutofit/>
          </a:bodyPr>
          <a:lstStyle/>
          <a:p>
            <a:pPr rtl="0"/>
            <a:r>
              <a:rPr lang="x-none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и </a:t>
            </a:r>
            <a:r>
              <a:rPr lang="x-none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Национального исследования качества образования (НИКО</a:t>
            </a:r>
            <a:r>
              <a:rPr lang="x-none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006" y="5606650"/>
            <a:ext cx="5535000" cy="702000"/>
          </a:xfrm>
          <a:solidFill>
            <a:schemeClr val="accent4">
              <a:lumMod val="75000"/>
            </a:schemeClr>
          </a:solidFill>
        </p:spPr>
        <p:txBody>
          <a:bodyPr vert="horz" lIns="405000" tIns="45720" rIns="270000" bIns="45720" rtlCol="0" anchor="ctr" anchorCtr="0">
            <a:normAutofit fontScale="40000" lnSpcReduction="20000"/>
          </a:bodyPr>
          <a:lstStyle/>
          <a:p>
            <a:endParaRPr lang="x-none" dirty="0" smtClean="0"/>
          </a:p>
          <a:p>
            <a:pPr>
              <a:lnSpc>
                <a:spcPct val="170000"/>
              </a:lnSpc>
            </a:pPr>
            <a:r>
              <a:rPr lang="x-none" sz="3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УО </a:t>
            </a:r>
            <a:r>
              <a:rPr lang="ru-RU" sz="3000" spc="75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x-none" sz="3000" spc="75" dirty="0">
                <a:latin typeface="Times New Roman" pitchFamily="18" charset="0"/>
                <a:cs typeface="Times New Roman" pitchFamily="18" charset="0"/>
              </a:rPr>
              <a:t>РЕСПУБЛИКАНСКИЙ ИНСТИТУТ КОНТРОЛЯ ЗНАНИЙ</a:t>
            </a:r>
            <a:r>
              <a:rPr lang="ru-RU" sz="3000" spc="75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3411006" y="4799874"/>
            <a:ext cx="5535000" cy="702000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</p:spPr>
        <p:txBody>
          <a:bodyPr vert="horz" lIns="405000" tIns="45720" rIns="270000" bIns="45720" rtlCol="0" anchor="ctr" anchorCtr="0">
            <a:normAutofit fontScale="47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Wingdings 2" pitchFamily="18" charset="2"/>
              <a:buNone/>
              <a:defRPr sz="165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65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65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86EA6"/>
              </a:buClr>
              <a:buSzTx/>
              <a:buFont typeface="Wingdings 2" pitchFamily="18" charset="2"/>
              <a:buNone/>
              <a:tabLst/>
              <a:defRPr/>
            </a:pPr>
            <a:endParaRPr kumimoji="0" lang="x-none" sz="165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70000"/>
              </a:lnSpc>
              <a:spcBef>
                <a:spcPts val="900"/>
              </a:spcBef>
              <a:spcAft>
                <a:spcPts val="0"/>
              </a:spcAft>
              <a:buClr>
                <a:srgbClr val="586EA6"/>
              </a:buClr>
              <a:buSzTx/>
              <a:buFont typeface="Wingdings 2" pitchFamily="18" charset="2"/>
              <a:buNone/>
              <a:tabLst/>
              <a:defRPr/>
            </a:pPr>
            <a:r>
              <a:rPr lang="x-none" sz="3600" spc="7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КООРДИНАТОРЫ</a:t>
            </a:r>
            <a:endParaRPr kumimoji="0" lang="ru-RU" sz="3600" b="0" i="0" u="none" strike="noStrike" kern="1200" cap="none" spc="75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86EA6"/>
              </a:buClr>
              <a:buSzTx/>
              <a:buFont typeface="Wingdings 2" pitchFamily="18" charset="2"/>
              <a:buNone/>
              <a:tabLst/>
              <a:defRPr/>
            </a:pPr>
            <a:endParaRPr kumimoji="0" lang="ru-RU" sz="16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865604"/>
            <a:ext cx="6404135" cy="848479"/>
          </a:xfrm>
        </p:spPr>
        <p:txBody>
          <a:bodyPr rtlCol="0"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Rockwell" panose="02060603020205020403" pitchFamily="18" charset="0"/>
            </a:endParaRPr>
          </a:p>
        </p:txBody>
      </p:sp>
      <p:cxnSp>
        <p:nvCxnSpPr>
          <p:cNvPr id="15" name="Прямая со стрелкой 14"/>
          <p:cNvCxnSpPr>
            <a:stCxn id="8" idx="2"/>
            <a:endCxn id="11" idx="3"/>
          </p:cNvCxnSpPr>
          <p:nvPr/>
        </p:nvCxnSpPr>
        <p:spPr>
          <a:xfrm flipH="1">
            <a:off x="5417818" y="2644572"/>
            <a:ext cx="1234917" cy="724657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3460173" y="1942572"/>
            <a:ext cx="1957646" cy="7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ВЫПОЛНЕННОЕ ОТКРЫТОЕ ЗАДАНИЕ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47755" y="1969572"/>
            <a:ext cx="1755000" cy="67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КОМИССИЯ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75235" y="1969572"/>
            <a:ext cx="1755000" cy="67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КОМИССИЯ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60172" y="3031729"/>
            <a:ext cx="1957646" cy="67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РАСХОЖДЕНИЯ РЕЗУЛЬТАТОВ ПРОВЕРКИ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60172" y="4066885"/>
            <a:ext cx="1957646" cy="67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РЕЗУЛЬТАТОВ ПРОВЕРКИ В АС 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idx="1"/>
          </p:nvPr>
        </p:nvSpPr>
        <p:spPr>
          <a:xfrm>
            <a:off x="654626" y="5306110"/>
            <a:ext cx="7568738" cy="712305"/>
          </a:xfrm>
        </p:spPr>
        <p:txBody>
          <a:bodyPr>
            <a:normAutofit/>
          </a:bodyPr>
          <a:lstStyle/>
          <a:p>
            <a:pPr marL="34290" indent="0">
              <a:lnSpc>
                <a:spcPct val="100000"/>
              </a:lnSpc>
              <a:buNone/>
            </a:pPr>
            <a:r>
              <a:rPr lang="x-non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 и ввод результатов проверки в АС осуществляются в течение </a:t>
            </a:r>
            <a:r>
              <a:rPr lang="x-non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рабочих дней </a:t>
            </a:r>
            <a:r>
              <a:rPr lang="x-non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распределения заданий между районными комиссиями.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Прямая со стрелкой 68"/>
          <p:cNvCxnSpPr>
            <a:stCxn id="7" idx="2"/>
            <a:endCxn id="11" idx="1"/>
          </p:cNvCxnSpPr>
          <p:nvPr/>
        </p:nvCxnSpPr>
        <p:spPr>
          <a:xfrm>
            <a:off x="2225255" y="2644572"/>
            <a:ext cx="1234917" cy="724657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7" idx="3"/>
            <a:endCxn id="5" idx="2"/>
          </p:cNvCxnSpPr>
          <p:nvPr/>
        </p:nvCxnSpPr>
        <p:spPr>
          <a:xfrm>
            <a:off x="3102755" y="2307072"/>
            <a:ext cx="357417" cy="0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8" idx="1"/>
            <a:endCxn id="5" idx="6"/>
          </p:cNvCxnSpPr>
          <p:nvPr/>
        </p:nvCxnSpPr>
        <p:spPr>
          <a:xfrm flipH="1">
            <a:off x="5417819" y="2307072"/>
            <a:ext cx="357416" cy="0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11" idx="2"/>
            <a:endCxn id="16" idx="0"/>
          </p:cNvCxnSpPr>
          <p:nvPr/>
        </p:nvCxnSpPr>
        <p:spPr>
          <a:xfrm>
            <a:off x="4438995" y="3706729"/>
            <a:ext cx="0" cy="360156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813626"/>
            <a:ext cx="6404135" cy="848479"/>
          </a:xfrm>
        </p:spPr>
        <p:txBody>
          <a:bodyPr rtlCol="0"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Rockwell" panose="020606030202050204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628" y="5519140"/>
            <a:ext cx="7540743" cy="698779"/>
          </a:xfrm>
        </p:spPr>
        <p:txBody>
          <a:bodyPr>
            <a:noAutofit/>
          </a:bodyPr>
          <a:lstStyle/>
          <a:p>
            <a:pPr marL="34290" indent="0">
              <a:lnSpc>
                <a:spcPct val="100000"/>
              </a:lnSpc>
              <a:buNone/>
            </a:pPr>
            <a:r>
              <a:rPr lang="x-non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 и ввод результатов проверки в АС осуществляются в течение </a:t>
            </a:r>
            <a:r>
              <a:rPr lang="x-non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рабочих дней </a:t>
            </a:r>
            <a:r>
              <a:rPr lang="x-non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распределения заданий между региональными комиссиями.</a:t>
            </a:r>
            <a:endParaRPr lang="en-US" sz="1400" dirty="0"/>
          </a:p>
        </p:txBody>
      </p:sp>
      <p:sp>
        <p:nvSpPr>
          <p:cNvPr id="5" name="Овал 4"/>
          <p:cNvSpPr/>
          <p:nvPr/>
        </p:nvSpPr>
        <p:spPr>
          <a:xfrm>
            <a:off x="3593178" y="1808403"/>
            <a:ext cx="1957646" cy="7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ВЫПОЛНЕННОЕ ОТКРЫТОЕ ЗАДАНИЕ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92290" y="1835403"/>
            <a:ext cx="1755000" cy="67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КОМИССИЯ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96711" y="1835403"/>
            <a:ext cx="1755000" cy="67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КОМИССИЯ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3177" y="2738187"/>
            <a:ext cx="1957646" cy="67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РАСХОЖДЕНИЕ РЕЗУЛЬТАТОВ ПРОВЕРКИ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93178" y="3613971"/>
            <a:ext cx="1957646" cy="67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РЕГИОНАЛЬНОЙ КОМИССИЕЙ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93178" y="4489756"/>
            <a:ext cx="1957646" cy="67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РЕЗУЛЬТАТОВ В АС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>
            <a:stCxn id="8" idx="1"/>
            <a:endCxn id="5" idx="6"/>
          </p:cNvCxnSpPr>
          <p:nvPr/>
        </p:nvCxnSpPr>
        <p:spPr>
          <a:xfrm flipH="1">
            <a:off x="5550824" y="2172903"/>
            <a:ext cx="345887" cy="0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2"/>
            <a:endCxn id="11" idx="3"/>
          </p:cNvCxnSpPr>
          <p:nvPr/>
        </p:nvCxnSpPr>
        <p:spPr>
          <a:xfrm flipH="1">
            <a:off x="5550823" y="2510403"/>
            <a:ext cx="1223388" cy="565284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3"/>
            <a:endCxn id="5" idx="2"/>
          </p:cNvCxnSpPr>
          <p:nvPr/>
        </p:nvCxnSpPr>
        <p:spPr>
          <a:xfrm>
            <a:off x="3247291" y="2172903"/>
            <a:ext cx="345887" cy="0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7" idx="2"/>
            <a:endCxn id="11" idx="1"/>
          </p:cNvCxnSpPr>
          <p:nvPr/>
        </p:nvCxnSpPr>
        <p:spPr>
          <a:xfrm>
            <a:off x="2369791" y="2510403"/>
            <a:ext cx="1223387" cy="565284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1" idx="2"/>
            <a:endCxn id="19" idx="0"/>
          </p:cNvCxnSpPr>
          <p:nvPr/>
        </p:nvCxnSpPr>
        <p:spPr>
          <a:xfrm>
            <a:off x="4572000" y="3413187"/>
            <a:ext cx="1" cy="200784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9" idx="2"/>
            <a:endCxn id="21" idx="0"/>
          </p:cNvCxnSpPr>
          <p:nvPr/>
        </p:nvCxnSpPr>
        <p:spPr>
          <a:xfrm>
            <a:off x="4572001" y="4288971"/>
            <a:ext cx="0" cy="200785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1" y="919116"/>
            <a:ext cx="6571597" cy="1300172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286" y="2278726"/>
            <a:ext cx="7033428" cy="1944139"/>
          </a:xfrm>
        </p:spPr>
        <p:txBody>
          <a:bodyPr/>
          <a:lstStyle/>
          <a:p>
            <a:pPr marL="34290" indent="0">
              <a:lnSpc>
                <a:spcPct val="150000"/>
              </a:lnSpc>
              <a:buNone/>
            </a:pP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координатор контролирует и обеспечивает </a:t>
            </a:r>
            <a:r>
              <a:rPr lang="x-non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своевременность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x-non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корректность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внесения результатов проверки открытых заданий региональными комиссиями.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78" y="4016299"/>
            <a:ext cx="5029044" cy="2352197"/>
          </a:xfrm>
          <a:prstGeom prst="rect">
            <a:avLst/>
          </a:prstGeom>
        </p:spPr>
      </p:pic>
      <p:pic>
        <p:nvPicPr>
          <p:cNvPr id="7" name="Picture 2" descr="C:\Users\Iwan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552" y="2159039"/>
            <a:ext cx="5542897" cy="1016231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x-none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096885" y="3442125"/>
            <a:ext cx="4950230" cy="1656695"/>
          </a:xfrm>
          <a:prstGeom prst="rect">
            <a:avLst/>
          </a:prstGeom>
        </p:spPr>
        <p:txBody>
          <a:bodyPr vert="horz" lIns="68580" tIns="34290" rIns="68580" bIns="3429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Республика Беларусь,</a:t>
            </a:r>
          </a:p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УО «Республиканский институт контроля знаний»</a:t>
            </a:r>
          </a:p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220049, г. Минск, ул. Чайковского 7, </a:t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телефон: (017) 237-06-66, </a:t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факс: (017) 267-85-23,</a:t>
            </a:r>
          </a:p>
          <a:p>
            <a:pPr defTabSz="685800">
              <a:defRPr/>
            </a:pPr>
            <a:r>
              <a:rPr lang="en-US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priem@rikc.by</a:t>
            </a:r>
            <a:endParaRPr lang="ru-RU" sz="3375" b="1" dirty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>
              <a:defRPr/>
            </a:pPr>
            <a:endParaRPr lang="be-BY" sz="2400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72" y="1045378"/>
            <a:ext cx="1276257" cy="84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4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09435"/>
            <a:ext cx="6858000" cy="118359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x-none" sz="18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Организация проведения </a:t>
            </a:r>
            <a:r>
              <a:rPr lang="x-none" sz="1800" b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 </a:t>
            </a:r>
            <a:r>
              <a:rPr lang="x-none" sz="18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регламентируется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документом</a:t>
            </a: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274210" y="2719029"/>
            <a:ext cx="6198785" cy="2110023"/>
            <a:chOff x="1268083" y="2717821"/>
            <a:chExt cx="6198785" cy="211002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061" y="2717821"/>
              <a:ext cx="2094807" cy="2110023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268083" y="3172668"/>
              <a:ext cx="387325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1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Инструкци</a:t>
              </a:r>
              <a:r>
                <a:rPr kumimoji="0" lang="ru-RU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я</a:t>
              </a:r>
              <a:r>
                <a:rPr kumimoji="0" lang="x-none" sz="1800" b="1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br>
                <a:rPr kumimoji="0" lang="x-none" sz="1800" b="1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x-none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 порядке проведения мероприятия </a:t>
              </a:r>
              <a:r>
                <a:rPr kumimoji="0" lang="ru-RU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«</a:t>
              </a:r>
              <a:r>
                <a:rPr kumimoji="0" lang="x-none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Национальное исследование качества образования</a:t>
              </a:r>
              <a:r>
                <a:rPr kumimoji="0" lang="ru-RU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»</a:t>
              </a:r>
              <a:endPara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5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59" y="1681393"/>
            <a:ext cx="7066682" cy="994422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x-none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lang="x-none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x-non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функциональной грамотности </a:t>
            </a:r>
            <a:r>
              <a:rPr lang="x-non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BY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8659" y="2653371"/>
            <a:ext cx="706668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Дополнительно изучается влияние факторов, обусловливающих уровень функциональной грамотности учащихся, на основе результатов </a:t>
            </a:r>
            <a:r>
              <a:rPr kumimoji="0" 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анкетирования 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участников НИКО</a:t>
            </a:r>
            <a:r>
              <a:rPr kumimoji="0" lang="x-non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проводится с целью получения объективной информации о состоянии системы общего среднего образования для принятия обоснованных управленческих решений в области государственной политики в сфере образования.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 txBox="1">
            <a:spLocks/>
          </p:cNvSpPr>
          <p:nvPr/>
        </p:nvSpPr>
        <p:spPr>
          <a:xfrm>
            <a:off x="1038659" y="3912859"/>
            <a:ext cx="7066682" cy="994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447" y="1995163"/>
            <a:ext cx="6967105" cy="980793"/>
          </a:xfrm>
        </p:spPr>
        <p:txBody>
          <a:bodyPr/>
          <a:lstStyle/>
          <a:p>
            <a:r>
              <a:rPr lang="x-none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УЧАСТНИКИ НИКО</a:t>
            </a:r>
            <a:r>
              <a:rPr lang="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4" y="2549929"/>
            <a:ext cx="7404653" cy="3028950"/>
          </a:xfrm>
        </p:spPr>
        <p:txBody>
          <a:bodyPr/>
          <a:lstStyle/>
          <a:p>
            <a:pPr marL="214313" indent="-214313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x-none" sz="1600" b="1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</a:t>
            </a:r>
            <a:endParaRPr lang="ru" sz="1600" b="1" kern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600075" lvl="1" indent="-2571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x-none" sz="16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 </a:t>
            </a:r>
            <a:r>
              <a:rPr lang="en-US" sz="16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x-none" sz="16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класса учреждений общего среднего </a:t>
            </a:r>
            <a:r>
              <a:rPr lang="x-none" sz="1600" kern="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" sz="1600" kern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600075" lvl="1" indent="-2571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x-none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 </a:t>
            </a:r>
            <a:r>
              <a:rPr lang="en-US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x-none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курса учреждений образования, обеспечивающих освоение программ среднего специального и профессионально-технического </a:t>
            </a:r>
            <a:r>
              <a:rPr lang="x-none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x-none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Законные представители </a:t>
            </a:r>
            <a:r>
              <a:rPr lang="x-none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несовершеннолетних </a:t>
            </a:r>
            <a:r>
              <a:rPr lang="x-none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учащихся</a:t>
            </a:r>
            <a:endParaRPr lang="ru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x-none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едагогические работники </a:t>
            </a:r>
            <a:r>
              <a:rPr lang="x-none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учреждений </a:t>
            </a:r>
            <a:r>
              <a:rPr lang="x-none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en-US" dirty="0"/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9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575" y="1040900"/>
            <a:ext cx="7406640" cy="1017270"/>
          </a:xfrm>
        </p:spPr>
        <p:txBody>
          <a:bodyPr rtlCol="0">
            <a:normAutofit/>
          </a:bodyPr>
          <a:lstStyle/>
          <a:p>
            <a:pPr rtl="0"/>
            <a:r>
              <a:rPr lang="x-none" sz="165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lang="x-none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с использованием автоматизированных информационных </a:t>
            </a:r>
            <a:r>
              <a:rPr lang="x-none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11563" y="1815022"/>
          <a:ext cx="7404498" cy="411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249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  <a:gridCol w="3702249">
                  <a:extLst>
                    <a:ext uri="{9D8B030D-6E8A-4147-A177-3AD203B41FA5}">
                      <a16:colId xmlns:a16="http://schemas.microsoft.com/office/drawing/2014/main" val="777156215"/>
                    </a:ext>
                  </a:extLst>
                </a:gridCol>
              </a:tblGrid>
              <a:tr h="438207">
                <a:tc>
                  <a:txBody>
                    <a:bodyPr/>
                    <a:lstStyle/>
                    <a:p>
                      <a:pPr algn="ctr" rtl="0"/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367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" sz="1400" b="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rtl="0">
                        <a:lnSpc>
                          <a:spcPts val="2800"/>
                        </a:lnSpc>
                        <a:buFont typeface="Wingdings" panose="05000000000000000000" pitchFamily="2" charset="2"/>
                        <a:buNone/>
                      </a:pPr>
                      <a:endParaRPr lang="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860849" y="2420599"/>
            <a:ext cx="1614748" cy="323948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Диагностическая работа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665105" y="2748333"/>
            <a:ext cx="6235" cy="18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588222" y="2939156"/>
            <a:ext cx="2160000" cy="945000"/>
          </a:xfrm>
          <a:prstGeom prst="roundRect">
            <a:avLst/>
          </a:prstGeom>
          <a:solidFill>
            <a:srgbClr val="5679ED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Сессия 1 (45 минут)</a:t>
            </a:r>
            <a:endParaRPr kumimoji="0" lang="x-non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</a:t>
            </a:r>
            <a:r>
              <a:rPr kumimoji="0" lang="x-none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двум</a:t>
            </a:r>
            <a:r>
              <a:rPr kumimoji="0" lang="x-non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видам грамотности: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читательская и </a:t>
            </a:r>
            <a:r>
              <a:rPr kumimoji="0" lang="x-non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математическая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</a:t>
            </a:r>
            <a:endParaRPr kumimoji="0" lang="x-none" sz="9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естественнонаучная и финансовая</a:t>
            </a: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668222" y="3887941"/>
            <a:ext cx="0" cy="184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860848" y="4076266"/>
            <a:ext cx="1614747" cy="313595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ерерыв 10 минут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665105" y="4393646"/>
            <a:ext cx="6235" cy="17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588222" y="4572000"/>
            <a:ext cx="2160000" cy="945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Сессия 2 (45 минут)</a:t>
            </a:r>
            <a:endParaRPr kumimoji="0" lang="x-non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</a:t>
            </a:r>
            <a:r>
              <a:rPr kumimoji="0" lang="x-none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двум</a:t>
            </a:r>
            <a:r>
              <a:rPr kumimoji="0" lang="x-non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видам грамотности: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читательская и </a:t>
            </a:r>
            <a:r>
              <a:rPr kumimoji="0" lang="x-non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математическая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</a:t>
            </a:r>
            <a:endParaRPr kumimoji="0" lang="x-none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естественнонаучная и финансовая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93623" y="2702675"/>
            <a:ext cx="2700000" cy="763732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учащихся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93623" y="3704355"/>
            <a:ext cx="2700000" cy="7632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</a:t>
            </a: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законных представителей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3624" y="4706035"/>
            <a:ext cx="2700000" cy="792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</a:t>
            </a: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педагогических 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работников (включая представителей администрации УО)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1040900"/>
            <a:ext cx="6571597" cy="1300172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НИКО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РЕГИОНАЛЬНЫХ КООРДИНАТОРОВ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4" y="1892586"/>
            <a:ext cx="7404653" cy="3456017"/>
          </a:xfrm>
        </p:spPr>
        <p:txBody>
          <a:bodyPr/>
          <a:lstStyle/>
          <a:p>
            <a:pPr>
              <a:buNone/>
            </a:pPr>
            <a:endParaRPr lang="x-none" dirty="0" smtClean="0"/>
          </a:p>
          <a:p>
            <a:pPr marL="34290" indent="0" algn="ctr">
              <a:lnSpc>
                <a:spcPct val="100000"/>
              </a:lnSpc>
              <a:buNone/>
            </a:pP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x-non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РИКЗ, ГИАЦ и учреждениями образования, отобранными для участия в НИКО.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30924" y="3091500"/>
            <a:ext cx="2025000" cy="67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координаторы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2119" y="3091500"/>
            <a:ext cx="2025000" cy="67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РИКЗ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9729" y="3091500"/>
            <a:ext cx="2025000" cy="67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ГИАЦ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30924" y="4444103"/>
            <a:ext cx="2025000" cy="67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образования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5649826" y="3285638"/>
            <a:ext cx="486000" cy="286725"/>
            <a:chOff x="7533101" y="3273850"/>
            <a:chExt cx="648000" cy="382300"/>
          </a:xfrm>
        </p:grpSpPr>
        <p:sp>
          <p:nvSpPr>
            <p:cNvPr id="12" name="Стрелка вправо 11"/>
            <p:cNvSpPr/>
            <p:nvPr/>
          </p:nvSpPr>
          <p:spPr>
            <a:xfrm>
              <a:off x="7533101" y="3273850"/>
              <a:ext cx="648000" cy="144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Стрелка влево 18"/>
            <p:cNvSpPr/>
            <p:nvPr/>
          </p:nvSpPr>
          <p:spPr>
            <a:xfrm>
              <a:off x="7533101" y="3512150"/>
              <a:ext cx="648000" cy="1440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951021" y="3285638"/>
            <a:ext cx="486000" cy="286725"/>
            <a:chOff x="3934695" y="3273850"/>
            <a:chExt cx="648000" cy="382300"/>
          </a:xfrm>
        </p:grpSpPr>
        <p:sp>
          <p:nvSpPr>
            <p:cNvPr id="22" name="Стрелка вправо 21"/>
            <p:cNvSpPr/>
            <p:nvPr/>
          </p:nvSpPr>
          <p:spPr>
            <a:xfrm>
              <a:off x="3934695" y="3273850"/>
              <a:ext cx="648000" cy="144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Стрелка влево 22"/>
            <p:cNvSpPr/>
            <p:nvPr/>
          </p:nvSpPr>
          <p:spPr>
            <a:xfrm>
              <a:off x="3934695" y="3512150"/>
              <a:ext cx="648000" cy="1440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400061" y="3862301"/>
            <a:ext cx="286725" cy="486000"/>
            <a:chOff x="5902748" y="4006736"/>
            <a:chExt cx="382300" cy="648000"/>
          </a:xfrm>
        </p:grpSpPr>
        <p:sp>
          <p:nvSpPr>
            <p:cNvPr id="38" name="Стрелка вправо 37"/>
            <p:cNvSpPr/>
            <p:nvPr/>
          </p:nvSpPr>
          <p:spPr>
            <a:xfrm rot="16200000">
              <a:off x="5650748" y="4258736"/>
              <a:ext cx="648000" cy="144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Стрелка влево 38"/>
            <p:cNvSpPr/>
            <p:nvPr/>
          </p:nvSpPr>
          <p:spPr>
            <a:xfrm rot="16200000">
              <a:off x="5889048" y="4258736"/>
              <a:ext cx="648000" cy="1440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8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4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1040900"/>
            <a:ext cx="6571597" cy="1300172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НИКО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4" y="2170141"/>
            <a:ext cx="7404653" cy="3715270"/>
          </a:xfrm>
        </p:spPr>
        <p:txBody>
          <a:bodyPr/>
          <a:lstStyle/>
          <a:p>
            <a:endParaRPr lang="x-none" dirty="0" smtClean="0"/>
          </a:p>
          <a:p>
            <a:pPr marL="34290" indent="0">
              <a:lnSpc>
                <a:spcPct val="100000"/>
              </a:lnSpc>
              <a:buNone/>
            </a:pP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Координация </a:t>
            </a:r>
            <a:r>
              <a:rPr lang="x-non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компьютерной техники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учреждениях образования, отобранных для участия в НИКО.</a:t>
            </a:r>
          </a:p>
          <a:p>
            <a:pPr marL="34290" indent="0">
              <a:lnSpc>
                <a:spcPct val="100000"/>
              </a:lnSpc>
              <a:buNone/>
            </a:pP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Получение </a:t>
            </a:r>
            <a:r>
              <a:rPr lang="x-non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ГИАЦ  </a:t>
            </a:r>
            <a:r>
              <a:rPr lang="x-non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входа в автоматизированные информационные системы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– АС) </a:t>
            </a:r>
            <a:r>
              <a:rPr lang="x-non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18 календарных дней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проведения НИКО. </a:t>
            </a:r>
          </a:p>
          <a:p>
            <a:pPr marL="34290" indent="0">
              <a:lnSpc>
                <a:spcPct val="100000"/>
              </a:lnSpc>
              <a:buNone/>
            </a:pP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АС для проведения НИКО необходимой </a:t>
            </a:r>
            <a:r>
              <a:rPr lang="x-non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районных координаторах и членах региональных комиссий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16 дней 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проведения НИКО.</a:t>
            </a:r>
          </a:p>
          <a:p>
            <a:pPr marL="34290" indent="0">
              <a:lnSpc>
                <a:spcPct val="100000"/>
              </a:lnSpc>
              <a:buNone/>
            </a:pP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своевременности и корректности внесения данных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АС для проведения НИКО </a:t>
            </a:r>
            <a:r>
              <a:rPr lang="x-non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учреждениях образования и учащихся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922444"/>
            <a:ext cx="6571597" cy="1300172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НИКО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УЧАЩИХСЯ, РОДИТЕЛЕЙ И ОРГАНИЗАТОРОВ В УЧРЕЖДЕНИЯХ ОБРАЗОВАНИЯ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4" y="2438747"/>
            <a:ext cx="7404653" cy="3245601"/>
          </a:xfrm>
        </p:spPr>
        <p:txBody>
          <a:bodyPr/>
          <a:lstStyle/>
          <a:p>
            <a:pPr marL="34290" indent="0">
              <a:buNone/>
            </a:pPr>
            <a:endParaRPr lang="x-none" dirty="0" smtClean="0"/>
          </a:p>
          <a:p>
            <a:pPr marL="34290" indent="0">
              <a:lnSpc>
                <a:spcPct val="150000"/>
              </a:lnSpc>
              <a:buNone/>
            </a:pPr>
            <a:r>
              <a:rPr lang="x-non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национальном образовательном портале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амятка для учащихся по подготовке к НИКО;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нформационные материалы для родителей;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нструктивно-методические материалы для информирования учащихся о НИКО и проведения репетиционного тестирования в учреждениях образования.</a:t>
            </a: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7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763732"/>
            <a:ext cx="6404135" cy="848479"/>
          </a:xfrm>
        </p:spPr>
        <p:txBody>
          <a:bodyPr rtlCol="0"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НИКО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Rockwell" panose="02060603020205020403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31025" y="1313411"/>
          <a:ext cx="7165571" cy="5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5571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</a:tblGrid>
              <a:tr h="418564">
                <a:tc>
                  <a:txBody>
                    <a:bodyPr/>
                    <a:lstStyle/>
                    <a:p>
                      <a:pPr rtl="0"/>
                      <a:r>
                        <a:rPr lang="be-BY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Порядок</a:t>
                      </a:r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проведения НИКО в учреждении образования: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46023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роведение НИКО в аудитории осуществляется </a:t>
                      </a:r>
                      <a:r>
                        <a:rPr lang="x-none" sz="12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двумя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педагогическими работниками, а также обязательно присутствие специалиста в области компьютерных технологий.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ru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 аудитории должен присутствовать 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внешний наблюдатель для контроля соответствия процедуры проведения НИКО предъявляемым требованиям.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Допуск отобранных для участия в НИКО учащихся в аудиторию осуществляется на основании </a:t>
                      </a:r>
                      <a:r>
                        <a:rPr lang="x-none" sz="12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документа, удостоверяющего личность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азмещение учащихся в аудитории организуется в соответствии со </a:t>
                      </a:r>
                      <a:r>
                        <a:rPr lang="x-none" sz="12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схемой рассадки 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согласно</a:t>
                      </a:r>
                      <a:r>
                        <a:rPr lang="x-none" sz="12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распределению вариантов в АС для проведения НИКО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ru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Педагогический работник, сопровождающий проведение НИКО в аудитории, проводит и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нструктаж учащихся о требованиях к проведению НИКО (п.34 Инструкции о порядке проведения НИКО).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Учащиеся проходят авторизацию в АС для проведения НИКО.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существляется в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ыполнение учащимися на компьютере диагностической работы.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едагогические</a:t>
                      </a:r>
                      <a:r>
                        <a:rPr lang="x-none" sz="12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работники принимают листы для рабочих записей и осуществляют контроль отправки выполненной работы.</a:t>
                      </a:r>
                      <a:endParaRPr lang="x-none" sz="12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рганизуется </a:t>
                      </a:r>
                      <a:r>
                        <a:rPr lang="x-none" sz="12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участников НИКО.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осле проведения НИКО внешний наблюдатель заполняет протокол</a:t>
                      </a:r>
                      <a:r>
                        <a:rPr lang="x-none" sz="12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проведения НИКО.</a:t>
                      </a:r>
                      <a:endParaRPr lang="x-none" sz="12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нова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50641_TF55885775" id="{C33D0CBF-F9CA-4A34-9E2D-8151EEE2EF8B}" vid="{3CA81E6F-428E-4031-9363-DE23986DC266}"/>
    </a:ext>
  </a:extLst>
</a:theme>
</file>

<file path=ppt/theme/theme2.xml><?xml version="1.0" encoding="utf-8"?>
<a:theme xmlns:a="http://schemas.openxmlformats.org/drawingml/2006/main" name="Рамка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603_TF00915908" id="{FE2497C7-54A3-462B-8BE8-A57CF90697E1}" vid="{AB9E0C6E-2ECD-41E8-9D0A-ED0D12377CD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Обязанности учащегося и преподавателя</Template>
  <TotalTime>0</TotalTime>
  <Words>688</Words>
  <Application>Microsoft Office PowerPoint</Application>
  <PresentationFormat>Экран (4:3)</PresentationFormat>
  <Paragraphs>100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Corbel</vt:lpstr>
      <vt:lpstr>Rockwell</vt:lpstr>
      <vt:lpstr>Tahoma</vt:lpstr>
      <vt:lpstr>Times New Roman</vt:lpstr>
      <vt:lpstr>Wingdings</vt:lpstr>
      <vt:lpstr>Wingdings 2</vt:lpstr>
      <vt:lpstr>Основа</vt:lpstr>
      <vt:lpstr>Рамка</vt:lpstr>
      <vt:lpstr>Особенности организации и проведения Национального исследования качества образования (НИКО)</vt:lpstr>
      <vt:lpstr>Организация проведения НИКО регламентируется документом</vt:lpstr>
      <vt:lpstr>НИКО – оценка функциональной грамотности учащихся.</vt:lpstr>
      <vt:lpstr>УЧАСТНИКИ НИКО </vt:lpstr>
      <vt:lpstr>НИКО проводится с использованием автоматизированных информационных систем.</vt:lpstr>
      <vt:lpstr>ПОДГОТОВКА НИКО РОЛЬ РЕГИОНАЛЬНЫХ КООРДИНАТОРОВ</vt:lpstr>
      <vt:lpstr>ПОДГОТОВКА НИКО </vt:lpstr>
      <vt:lpstr>ПОДГОТОВКА НИКО МАТЕРИАЛЫ ДЛЯ УЧАЩИХСЯ, РОДИТЕЛЕЙ И ОРГАНИЗАТОРОВ В УЧРЕЖДЕНИЯХ ОБРАЗОВАНИЯ</vt:lpstr>
      <vt:lpstr>ПРОВЕДЕНИЕ НИКО </vt:lpstr>
      <vt:lpstr>ПРОВЕРКА ОТКРЫТЫХ ЗАДАНИЙ </vt:lpstr>
      <vt:lpstr>ПРОВЕРКА ОТКРЫТЫХ ЗАДАНИЙ </vt:lpstr>
      <vt:lpstr>ПРОВЕРКА ОТКРЫТЫХ ЗАДАНИЙ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2023-10-05T08:14:03Z</dcterms:created>
  <dcterms:modified xsi:type="dcterms:W3CDTF">2023-10-30T11:03:24Z</dcterms:modified>
</cp:coreProperties>
</file>