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87" r:id="rId3"/>
    <p:sldId id="296" r:id="rId4"/>
    <p:sldId id="289" r:id="rId5"/>
    <p:sldId id="290" r:id="rId6"/>
    <p:sldId id="295" r:id="rId7"/>
    <p:sldId id="269" r:id="rId8"/>
    <p:sldId id="292" r:id="rId9"/>
    <p:sldId id="293" r:id="rId10"/>
    <p:sldId id="283" r:id="rId11"/>
    <p:sldId id="284" r:id="rId12"/>
    <p:sldId id="273" r:id="rId13"/>
    <p:sldId id="285" r:id="rId14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9ED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30.10.2023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3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6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5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8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5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1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0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9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9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5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10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1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30.10.2023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30.10.2023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blipFill dpi="0" rotWithShape="1">
          <a:blip r:embed="rId3">
            <a:lum/>
          </a:blip>
          <a:srcRect/>
          <a:stretch>
            <a:fillRect r="-1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17" y="2265099"/>
            <a:ext cx="5535000" cy="2430000"/>
          </a:xfrm>
          <a:solidFill>
            <a:schemeClr val="accent3"/>
          </a:solidFill>
          <a:ln>
            <a:noFill/>
          </a:ln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Национального исследования качества образования (НИКО</a:t>
            </a:r>
            <a:r>
              <a:rPr lang="x-none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06" y="5606650"/>
            <a:ext cx="5535000" cy="702000"/>
          </a:xfrm>
          <a:solidFill>
            <a:schemeClr val="accent4">
              <a:lumMod val="75000"/>
            </a:schemeClr>
          </a:solidFill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/>
          </a:p>
          <a:p>
            <a:pPr>
              <a:lnSpc>
                <a:spcPct val="170000"/>
              </a:lnSpc>
            </a:pPr>
            <a:r>
              <a:rPr lang="x-none" sz="3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3411006" y="4799874"/>
            <a:ext cx="5535000" cy="702000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vert="horz" lIns="405000" tIns="45720" rIns="270000" bIns="45720" rtlCol="0" anchor="ctr" anchorCtr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None/>
              <a:defRPr sz="165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endParaRPr kumimoji="0" lang="x-none" sz="165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x-none" sz="3600" b="0" i="0" u="none" strike="noStrike" kern="1200" cap="none" spc="7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РАЙОННЫЕ КООРДИНАТОРЫ</a:t>
            </a:r>
            <a:endParaRPr kumimoji="0" lang="ru-RU" sz="3600" b="0" i="0" u="none" strike="noStrike" kern="1200" cap="none" spc="75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16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13626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8" y="5519140"/>
            <a:ext cx="7540743" cy="698779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региональными комиссиями.</a:t>
            </a:r>
            <a:endParaRPr lang="en-US" sz="1400" dirty="0"/>
          </a:p>
        </p:txBody>
      </p:sp>
      <p:sp>
        <p:nvSpPr>
          <p:cNvPr id="5" name="Овал 4"/>
          <p:cNvSpPr/>
          <p:nvPr/>
        </p:nvSpPr>
        <p:spPr>
          <a:xfrm>
            <a:off x="3593178" y="1808403"/>
            <a:ext cx="1957646" cy="7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2290" y="1835403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6711" y="1835403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3177" y="2738187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РАСХОЖДЕНИЕ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3178" y="3613971"/>
            <a:ext cx="1957646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РЕГИОНАЛЬНОЙ КОМИССИЕЙ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3178" y="4489756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В АС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1"/>
            <a:endCxn id="5" idx="6"/>
          </p:cNvCxnSpPr>
          <p:nvPr/>
        </p:nvCxnSpPr>
        <p:spPr>
          <a:xfrm flipH="1">
            <a:off x="5550824" y="2172903"/>
            <a:ext cx="34588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1" idx="3"/>
          </p:cNvCxnSpPr>
          <p:nvPr/>
        </p:nvCxnSpPr>
        <p:spPr>
          <a:xfrm flipH="1">
            <a:off x="5550823" y="2510403"/>
            <a:ext cx="1223388" cy="5652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3"/>
            <a:endCxn id="5" idx="2"/>
          </p:cNvCxnSpPr>
          <p:nvPr/>
        </p:nvCxnSpPr>
        <p:spPr>
          <a:xfrm>
            <a:off x="3247291" y="2172903"/>
            <a:ext cx="34588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1" idx="1"/>
          </p:cNvCxnSpPr>
          <p:nvPr/>
        </p:nvCxnSpPr>
        <p:spPr>
          <a:xfrm>
            <a:off x="2369791" y="2510403"/>
            <a:ext cx="1223387" cy="5652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9" idx="0"/>
          </p:cNvCxnSpPr>
          <p:nvPr/>
        </p:nvCxnSpPr>
        <p:spPr>
          <a:xfrm>
            <a:off x="4572000" y="3413187"/>
            <a:ext cx="1" cy="200784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21" idx="0"/>
          </p:cNvCxnSpPr>
          <p:nvPr/>
        </p:nvCxnSpPr>
        <p:spPr>
          <a:xfrm>
            <a:off x="4572001" y="4288971"/>
            <a:ext cx="0" cy="200785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919116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286" y="2278727"/>
            <a:ext cx="7033428" cy="1994016"/>
          </a:xfrm>
        </p:spPr>
        <p:txBody>
          <a:bodyPr/>
          <a:lstStyle/>
          <a:p>
            <a:pPr marL="34290" indent="0">
              <a:lnSpc>
                <a:spcPct val="150000"/>
              </a:lnSpc>
              <a:buNone/>
            </a:pP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координатор контролирует и обеспечивает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внесения результатов проверки открытых заданий районными комиссиями.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78" y="4016299"/>
            <a:ext cx="5029044" cy="2352197"/>
          </a:xfrm>
          <a:prstGeom prst="rect">
            <a:avLst/>
          </a:prstGeom>
        </p:spPr>
      </p:pic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проведения </a:t>
            </a:r>
            <a:r>
              <a:rPr lang="x-none" sz="1800" b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 </a:t>
            </a:r>
            <a:r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регламентируется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документом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5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BY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НИКО</a:t>
            </a:r>
            <a: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549929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x-none" sz="16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класса учреждений общего среднего </a:t>
            </a:r>
            <a:r>
              <a:rPr lang="x-none" sz="1600" kern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Законные представители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несовершеннолетних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учащихся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x-none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едагогические работники </a:t>
            </a:r>
            <a:r>
              <a:rPr lang="x-none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x-none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3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75" y="1040900"/>
            <a:ext cx="740664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5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1563" y="1815022"/>
          <a:ext cx="7404498" cy="411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71" y="380451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РАЙОННЫХ КООРДИНАТОРОВ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76" y="1421476"/>
            <a:ext cx="7472848" cy="4887883"/>
          </a:xfrm>
        </p:spPr>
        <p:txBody>
          <a:bodyPr>
            <a:normAutofit fontScale="85000" lnSpcReduction="20000"/>
          </a:bodyPr>
          <a:lstStyle/>
          <a:p>
            <a:pPr marL="34290" indent="0">
              <a:buNone/>
            </a:pPr>
            <a:endParaRPr lang="x-none" dirty="0" smtClean="0"/>
          </a:p>
          <a:p>
            <a:pPr marL="34290" indent="0">
              <a:lnSpc>
                <a:spcPct val="120000"/>
              </a:lnSpc>
              <a:buNone/>
            </a:pPr>
            <a:r>
              <a:rPr 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образования, отобранных для участия в НИКО (совместно с организаторами НИКО в учреждениях образования).</a:t>
            </a:r>
          </a:p>
          <a:p>
            <a:pPr marL="34290" indent="0">
              <a:lnSpc>
                <a:spcPct val="120000"/>
              </a:lnSpc>
              <a:buNone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Получение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ГИАЦ 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автоматизированные информационные системы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АС) </a:t>
            </a:r>
            <a:r>
              <a:rPr lang="x-none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18 календарных дней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НИКО.</a:t>
            </a:r>
          </a:p>
          <a:p>
            <a:pPr marL="34290" indent="0">
              <a:lnSpc>
                <a:spcPct val="120000"/>
              </a:lnSpc>
              <a:buNone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НИКО необходимой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организаторах НИКО в учреждениях образования и членах районных комиссий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12 календарных дней 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НИКО.</a:t>
            </a:r>
          </a:p>
          <a:p>
            <a:pPr marL="34290" indent="0">
              <a:lnSpc>
                <a:spcPct val="120000"/>
              </a:lnSpc>
              <a:buNone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отбора участников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участия в НИКО.</a:t>
            </a:r>
          </a:p>
          <a:p>
            <a:pPr marL="34290" indent="0">
              <a:lnSpc>
                <a:spcPct val="120000"/>
              </a:lnSpc>
              <a:buNone/>
            </a:pP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своевременности и корректности внесения данных</a:t>
            </a:r>
            <a:r>
              <a:rPr lang="x-none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АС для проведения НИКО </a:t>
            </a:r>
            <a:r>
              <a:rPr lang="x-none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учреждениях образования и учащихся</a:t>
            </a:r>
            <a:r>
              <a:rPr lang="x-none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>
              <a:lnSpc>
                <a:spcPct val="120000"/>
              </a:lnSpc>
              <a:buNone/>
            </a:pPr>
            <a:r>
              <a:rPr lang="x-none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Осуществление </a:t>
            </a:r>
            <a:r>
              <a:rPr lang="x-none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заполненных протоколов </a:t>
            </a:r>
            <a:r>
              <a:rPr lang="x-none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исследования у внешних наблюдателей, а также </a:t>
            </a:r>
            <a:r>
              <a:rPr lang="x-none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надлежащее хранение </a:t>
            </a:r>
            <a:r>
              <a:rPr lang="x-none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6 месяцев после даты проведения исследования. 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22444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НИКО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УЧАЩИХСЯ, РОДИТЕЛЕЙ И ОРГАНИЗАТОРОВ В УЧРЕЖДЕНИЯХ ОБРАЗОВАНИЯ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438747"/>
            <a:ext cx="7404653" cy="3245601"/>
          </a:xfrm>
        </p:spPr>
        <p:txBody>
          <a:bodyPr/>
          <a:lstStyle/>
          <a:p>
            <a:pPr marL="34290" indent="0">
              <a:buNone/>
            </a:pPr>
            <a:endParaRPr lang="x-none" dirty="0" smtClean="0"/>
          </a:p>
          <a:p>
            <a:pPr marL="34290" indent="0">
              <a:lnSpc>
                <a:spcPct val="150000"/>
              </a:lnSpc>
              <a:buNone/>
            </a:pP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национальном образовательном портале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амятка для учащихся по подготовке к НИКО;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материалы для родителей;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нструктивно-методические материалы для информирования учащихся о НИКО и проведения репетиционного тестирования в учреждениях образования.</a:t>
            </a: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763732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31025" y="1313411"/>
          <a:ext cx="7165571" cy="5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внешний наблюдатель для контроля соответствия процедуры проведения НИКО предъявляемым требованиям.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документа, удостоверяющего личность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азмещение учащихся в аудитории организуется в соответствии со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схемой рассадки 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согласно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распределению вариантов в АС для проведения НИКО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нструктаж учащихся о требованиях к проведению НИКО (п.34 Инструкции о порядке проведения НИКО).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Учащиеся проходят авторизацию в АС для проведения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существляется в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ыполнение учащимися на компьютере диагностической работы.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рганизуется </a:t>
                      </a:r>
                      <a:r>
                        <a:rPr lang="x-none" sz="12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участников НИКО.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2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2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865604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1" idx="3"/>
          </p:cNvCxnSpPr>
          <p:nvPr/>
        </p:nvCxnSpPr>
        <p:spPr>
          <a:xfrm flipH="1">
            <a:off x="5417818" y="2644572"/>
            <a:ext cx="1234917" cy="724657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60173" y="1942572"/>
            <a:ext cx="1957646" cy="7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ОТКРЫТОЕ ЗАДАНИЕ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7755" y="1969572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5235" y="1969572"/>
            <a:ext cx="1755000" cy="67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КОМИССИЯ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172" y="3031729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РАСХОЖДЕНИЯ РЕЗУЛЬТАТОВ ПРОВЕРКИ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0172" y="4066885"/>
            <a:ext cx="1957646" cy="6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РЕЗУЛЬТАТОВ ПРОВЕРКИ В АС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654626" y="5306110"/>
            <a:ext cx="7568738" cy="712305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открытых заданий и ввод результатов проверки в АС осуществляются в течение </a:t>
            </a:r>
            <a:r>
              <a:rPr lang="x-non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 </a:t>
            </a:r>
            <a:r>
              <a:rPr lang="x-non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распределения заданий между районными комиссиями.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>
            <a:stCxn id="7" idx="2"/>
            <a:endCxn id="11" idx="1"/>
          </p:cNvCxnSpPr>
          <p:nvPr/>
        </p:nvCxnSpPr>
        <p:spPr>
          <a:xfrm>
            <a:off x="2225255" y="2644572"/>
            <a:ext cx="1234917" cy="724657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" idx="3"/>
            <a:endCxn id="5" idx="2"/>
          </p:cNvCxnSpPr>
          <p:nvPr/>
        </p:nvCxnSpPr>
        <p:spPr>
          <a:xfrm>
            <a:off x="3102755" y="2307072"/>
            <a:ext cx="357417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1"/>
            <a:endCxn id="5" idx="6"/>
          </p:cNvCxnSpPr>
          <p:nvPr/>
        </p:nvCxnSpPr>
        <p:spPr>
          <a:xfrm flipH="1">
            <a:off x="5417819" y="2307072"/>
            <a:ext cx="357416" cy="0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1" idx="2"/>
            <a:endCxn id="16" idx="0"/>
          </p:cNvCxnSpPr>
          <p:nvPr/>
        </p:nvCxnSpPr>
        <p:spPr>
          <a:xfrm>
            <a:off x="4438995" y="3706729"/>
            <a:ext cx="0" cy="360156"/>
          </a:xfrm>
          <a:prstGeom prst="straightConnector1">
            <a:avLst/>
          </a:prstGeom>
          <a:ln w="50800" cap="sq"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709</Words>
  <Application>Microsoft Office PowerPoint</Application>
  <PresentationFormat>Экран (4:3)</PresentationFormat>
  <Paragraphs>94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Corbel</vt:lpstr>
      <vt:lpstr>Rockwell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Национального исследования качества образования (НИКО)</vt:lpstr>
      <vt:lpstr>Организация проведения НИКО регламентируется документом</vt:lpstr>
      <vt:lpstr>НИКО – оценка функциональной грамотности учащихся.</vt:lpstr>
      <vt:lpstr>УЧАСТНИКИ НИКО </vt:lpstr>
      <vt:lpstr>НИКО проводится с использованием автоматизированных информационных систем.</vt:lpstr>
      <vt:lpstr>ПОДГОТОВКА НИКО РОЛЬ РАЙОННЫХ КООРДИНАТОРОВ</vt:lpstr>
      <vt:lpstr>ПОДГОТОВКА НИКО МАТЕРИАЛЫ ДЛЯ УЧАЩИХСЯ, РОДИТЕЛЕЙ И ОРГАНИЗАТОРОВ В УЧРЕЖДЕНИЯХ ОБРАЗОВАНИЯ</vt:lpstr>
      <vt:lpstr>ПРОВЕДЕНИЕ НИКО </vt:lpstr>
      <vt:lpstr>ПРОВЕРКА ОТКРЫТЫХ ЗАДАНИЙ </vt:lpstr>
      <vt:lpstr>ПРОВЕРКА ОТКРЫТЫХ ЗАДАНИЙ </vt:lpstr>
      <vt:lpstr>ПРОВЕРКА ОТКРЫТЫХ ЗАДАНИЙ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2023-10-30T11:01:31Z</dcterms:modified>
</cp:coreProperties>
</file>