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90" r:id="rId3"/>
    <p:sldId id="291" r:id="rId4"/>
    <p:sldId id="261" r:id="rId5"/>
    <p:sldId id="279" r:id="rId6"/>
    <p:sldId id="262" r:id="rId7"/>
    <p:sldId id="276" r:id="rId8"/>
    <p:sldId id="285" r:id="rId9"/>
    <p:sldId id="281" r:id="rId10"/>
    <p:sldId id="288" r:id="rId11"/>
    <p:sldId id="289" r:id="rId12"/>
    <p:sldId id="284" r:id="rId13"/>
    <p:sldId id="292" r:id="rId14"/>
    <p:sldId id="264" r:id="rId15"/>
    <p:sldId id="273" r:id="rId16"/>
    <p:sldId id="274" r:id="rId17"/>
  </p:sldIdLst>
  <p:sldSz cx="9144000" cy="6858000" type="screen4x3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83F"/>
    <a:srgbClr val="567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83707" autoAdjust="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D16947-ECFC-420A-926F-174223016572}" type="datetime1">
              <a:rPr lang="ru-RU" smtClean="0"/>
              <a:pPr rtl="0"/>
              <a:t>30.10.2023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4858-8AC1-4038-B6BD-519804A0AA60}" type="datetime1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F6859-042C-4B80-873A-544528B0AD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802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11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69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12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20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13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31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14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46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15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2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6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3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74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5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1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6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58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7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4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8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13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9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1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10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8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37FE10E-7688-4AAF-A536-CFA480B79A70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298639" y="3733800"/>
            <a:ext cx="6561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2BD50-8A1F-4CA2-B30E-81FABBC9C978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29F-6FE6-41F1-B055-03150648DDBF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2467405" y="4668820"/>
            <a:ext cx="6676595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2467405" y="761998"/>
            <a:ext cx="6676595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9"/>
            <a:ext cx="24003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967" y="1298449"/>
            <a:ext cx="5390647" cy="2922551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1967" y="4876090"/>
            <a:ext cx="5390647" cy="914400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7EFAA-F955-40EB-80DD-D3B6CCD83F28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7053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8" name="Прямоугольник 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AC9FE-22A4-4117-A12B-82AF918A6FB6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213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61433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11E6150-7F55-45EE-9DC0-D1548575D1DA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708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хний_заголовок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1"/>
            <a:ext cx="6840162" cy="3304549"/>
          </a:xfrm>
        </p:spPr>
        <p:txBody>
          <a:bodyPr rtlCol="0" anchor="ctr" anchorCtr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650" cap="none" spc="0" baseline="0">
                <a:solidFill>
                  <a:schemeClr val="bg2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</a:defRPr>
            </a:lvl2pPr>
            <a:lvl3pPr marL="900113" indent="-214313"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3pPr>
            <a:lvl4pPr marL="12430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4pPr>
            <a:lvl5pPr marL="15859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29F7E211-7B2F-433F-B873-302F158C2DAD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6407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6541962" y="761104"/>
            <a:ext cx="2602039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37674" y="2345168"/>
            <a:ext cx="2210612" cy="33763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429925" y="761104"/>
            <a:ext cx="6048869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351" y="860611"/>
            <a:ext cx="5486400" cy="512064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5C8F7F6-07EB-42F4-B3E2-BD57A03A4EC8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6"/>
            <a:ext cx="371139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</p:spTree>
    <p:extLst>
      <p:ext uri="{BB962C8B-B14F-4D97-AF65-F5344CB8AC3E}">
        <p14:creationId xmlns:p14="http://schemas.microsoft.com/office/powerpoint/2010/main" val="261829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лева и 4 поля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951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E4D0FE-CFAB-4243-973C-CF37A2524939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5180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901951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05180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816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_со_значк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6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2400301" y="2526526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1" y="758953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65" y="2637692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8861899" y="2526525"/>
            <a:ext cx="282101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956" y="263842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964A270-D525-4889-BB7C-44055F0DAD99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92753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о значками справ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95344" y="2524914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6838548" y="2524913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6838548" y="765852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468" y="2641545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511" y="2531098"/>
            <a:ext cx="282101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652" y="263337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04F0964-8902-4113-BDC0-3C561C9B6661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68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1B39D-2E41-46D3-8A6B-C11F4FFB853B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ок_о_б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noFill/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3033348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5809519" y="1065453"/>
            <a:ext cx="3334483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2"/>
            <a:ext cx="3033349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07" y="2795380"/>
            <a:ext cx="2527134" cy="288023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sz="2250" noProof="0" smtClean="0"/>
              <a:t>Образец заголовка</a:t>
            </a:r>
            <a:endParaRPr lang="ru-RU" sz="2250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898" y="1206482"/>
            <a:ext cx="3059723" cy="4469129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424D5D4-2F6A-450F-9F7E-C009FB77CDC4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662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D5865DC1-0C04-46AF-9E47-65C4D7F465EC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0"/>
            <a:ext cx="3160201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684770"/>
            <a:ext cx="3548993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3225244"/>
            <a:ext cx="3548993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7981" y="3225244"/>
            <a:ext cx="316020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723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7D656897-F107-4EEC-B280-C14935F8D857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6" name="Объект 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980" y="2684770"/>
            <a:ext cx="3176870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2684769"/>
            <a:ext cx="3548993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972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864110"/>
            <a:ext cx="2210612" cy="182253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77B4AC-C8FF-49B2-806C-40A251B13E40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690" y="2686640"/>
            <a:ext cx="2210611" cy="3244184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1951" y="864111"/>
            <a:ext cx="5614590" cy="5066714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55446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112D0F47-1131-4B73-ADDF-9BB0D62411C6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849" y="2684770"/>
            <a:ext cx="944861" cy="330454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81" y="2684770"/>
            <a:ext cx="6840163" cy="3304548"/>
          </a:xfrm>
        </p:spPr>
        <p:txBody>
          <a:bodyPr rtlCol="0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291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096CDD6F-1976-4058-889F-DD54D8B44503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2570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A1FE746-B31F-4588-A582-4711CC6145E6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987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7A68C-9EA6-43C7-A486-2FF969F5CF0B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31FF-6F7A-41B1-8150-330EFD452CD8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512C5-AF41-4407-9A8D-FDA3CFFC0857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0AC5F-13FB-4523-BF00-501B04C3BB6D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AEC7-9978-4A4E-9DC4-1AF2565A2397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854DC3-8A14-43B0-9E50-152D156F7AFE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22A6-A07A-4901-8F30-4396EF66C96C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05E6433C-341A-4F8B-9476-F9C3E096DC01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fld id="{D4AC7862-6AC3-4BDE-B5DE-3470BA02503C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003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blipFill dpi="0" rotWithShape="1">
          <a:blip r:embed="rId3">
            <a:lum/>
          </a:blip>
          <a:srcRect/>
          <a:stretch>
            <a:fillRect r="-1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17" y="2265099"/>
            <a:ext cx="5535000" cy="2430000"/>
          </a:xfrm>
          <a:solidFill>
            <a:schemeClr val="accent3"/>
          </a:solidFill>
          <a:ln>
            <a:noFill/>
          </a:ln>
        </p:spPr>
        <p:txBody>
          <a:bodyPr vert="horz" lIns="405000" tIns="45720" rIns="270000" bIns="45720" rtlCol="0" anchor="ctr">
            <a:normAutofit/>
          </a:bodyPr>
          <a:lstStyle/>
          <a:p>
            <a:pPr rtl="0"/>
            <a:r>
              <a:rPr lang="x-none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 </a:t>
            </a:r>
            <a:r>
              <a:rPr lang="x-none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Национального исследования качества образования (НИКО</a:t>
            </a:r>
            <a:r>
              <a:rPr lang="x-none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006" y="5606650"/>
            <a:ext cx="5535000" cy="702000"/>
          </a:xfrm>
          <a:solidFill>
            <a:schemeClr val="accent4">
              <a:lumMod val="75000"/>
            </a:schemeClr>
          </a:solidFill>
        </p:spPr>
        <p:txBody>
          <a:bodyPr vert="horz" lIns="405000" tIns="45720" rIns="270000" bIns="45720" rtlCol="0" anchor="ctr" anchorCtr="0">
            <a:normAutofit fontScale="40000" lnSpcReduction="20000"/>
          </a:bodyPr>
          <a:lstStyle/>
          <a:p>
            <a:endParaRPr lang="x-none" dirty="0" smtClean="0"/>
          </a:p>
          <a:p>
            <a:pPr>
              <a:lnSpc>
                <a:spcPct val="170000"/>
              </a:lnSpc>
            </a:pPr>
            <a:r>
              <a:rPr lang="x-none" sz="3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 </a:t>
            </a:r>
            <a:r>
              <a:rPr lang="ru-RU" sz="3000" spc="75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3000" spc="75" dirty="0">
                <a:latin typeface="Times New Roman" pitchFamily="18" charset="0"/>
                <a:cs typeface="Times New Roman" pitchFamily="18" charset="0"/>
              </a:rPr>
              <a:t>РЕСПУБЛИКАНСКИЙ ИНСТИТУТ КОНТРОЛЯ ЗНАНИЙ</a:t>
            </a:r>
            <a:r>
              <a:rPr lang="ru-RU" sz="3000" spc="75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3411006" y="4799874"/>
            <a:ext cx="5535000" cy="702000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 vert="horz" lIns="405000" tIns="45720" rIns="270000" bIns="45720" rtlCol="0" anchor="ctr" anchorCtr="0">
            <a:normAutofit fontScale="47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Wingdings 2" pitchFamily="18" charset="2"/>
              <a:buNone/>
              <a:defRPr sz="165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6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6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x-none" dirty="0" smtClean="0"/>
          </a:p>
          <a:p>
            <a:pPr>
              <a:lnSpc>
                <a:spcPct val="170000"/>
              </a:lnSpc>
            </a:pPr>
            <a:r>
              <a:rPr lang="x-none" sz="36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НАБЛЮДАТЕЛИ</a:t>
            </a:r>
            <a:endParaRPr lang="ru-RU" sz="3600" spc="75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1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0" y="849708"/>
            <a:ext cx="6571597" cy="130017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НИКО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299507"/>
            <a:ext cx="7200899" cy="4151169"/>
          </a:xfrm>
        </p:spPr>
        <p:txBody>
          <a:bodyPr>
            <a:normAutofit fontScale="92500" lnSpcReduction="20000"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моменты </a:t>
            </a:r>
            <a:r>
              <a: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</a:t>
            </a:r>
            <a:r>
              <a:rPr lang="x-none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x-non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Font typeface="+mj-lt"/>
              <a:buAutoNum type="arabicPeriod" startAt="4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НИКО в аудитории сопровождают педагогические работники, не преподающие в классах (группах), в которых обучаются и воспитываются учащиеся.</a:t>
            </a: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Font typeface="+mj-lt"/>
              <a:buAutoNum type="arabicPeriod" startAt="4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в аудитории</a:t>
            </a: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размещение участников НИКО,</a:t>
            </a: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выдают листы для рабочих записей,</a:t>
            </a: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эвакуацию в случае возникновения чрезвычайных ситуаций.</a:t>
            </a: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Font typeface="+mj-lt"/>
              <a:buAutoNum type="arabicPeriod" startAt="6"/>
            </a:pP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 выполнения диагностической работы не включается время, выделенное на подготовительные мероприятия (инструктаж, авторизация).</a:t>
            </a:r>
          </a:p>
          <a:p>
            <a:pPr marL="291465" indent="-257175">
              <a:lnSpc>
                <a:spcPct val="100000"/>
              </a:lnSpc>
              <a:buAutoNum type="arabicPeriod"/>
            </a:pP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199" y="653109"/>
            <a:ext cx="6571597" cy="130017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НИКО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49" y="2019993"/>
            <a:ext cx="7200899" cy="4305992"/>
          </a:xfrm>
        </p:spPr>
        <p:txBody>
          <a:bodyPr>
            <a:normAutofit lnSpcReduction="10000"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x-non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НИКО учащимся </a:t>
            </a:r>
            <a:r>
              <a:rPr lang="x-non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РАЗРЕШАЕТСЯ</a:t>
            </a:r>
            <a:r>
              <a:rPr lang="x-non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проносить, а также использовать в аудиториях, где проводится НИКО, любые предметы, кроме документа, удостоверяющего личность, ручки;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меняться местами, использовать помощь других лиц для выполнения диагностической работы;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информацию в поля для ответов после окончания времени, отведенного на выполнение диагностической работы;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средства связи, фото-, аудио- и видеоаппаратуру, справочные материалы на любом носителе, письменные заметки и иные устройства приема, хранения и передачи информации;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из аудиторий листы для рабочих записей, письменные заметки;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задания диагностической работы;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между собой, обмениваться любыми материалами и предметами с другими учащимися;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 выходить из аудитории без разрешения педагогического работника.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702985"/>
            <a:ext cx="6571597" cy="130017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НИКО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49" y="2094597"/>
            <a:ext cx="7200899" cy="4197926"/>
          </a:xfrm>
        </p:spPr>
        <p:txBody>
          <a:bodyPr>
            <a:norm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x-non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НИКО учащиеся МОГУТ: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выходить из аудитории по уважительной причине (в том числе плохое     самочувствие, физиологические потребности);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покинуть аудиторию, завершив выполнение диагностической работы ранее  установленного срока.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выхода из аудитории учащийся предупреждается, что его время нахождения вне аудитории включается в общее время выполнения диагностической работы.</a:t>
            </a:r>
            <a:endParaRPr lang="x-none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763732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НИКО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63351"/>
              </p:ext>
            </p:extLst>
          </p:nvPr>
        </p:nvGraphicFramePr>
        <p:xfrm>
          <a:off x="931025" y="1313411"/>
          <a:ext cx="7165571" cy="5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5571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</a:tblGrid>
              <a:tr h="418564">
                <a:tc>
                  <a:txBody>
                    <a:bodyPr/>
                    <a:lstStyle/>
                    <a:p>
                      <a:pPr rtl="0"/>
                      <a:r>
                        <a:rPr lang="be-BY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Порядок</a:t>
                      </a:r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НИКО в учреждении образования: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46023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роведение НИКО в аудитории осуществляется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двумя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педагогическими работниками, а также обязательно присутствие специалиста в области компьютерных технологий.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аудитории должен присутствовать внешний наблюдатель для контроля соответствия процедуры проведения НИКО предъявляемым требованиям.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Допуск отобранных для участия в НИКО учащихся в аудиторию осуществляется на основании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документа, удостоверяющего личность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азмещение учащихся в аудитории организуется в соответствии со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схемой рассадки 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согласно</a:t>
                      </a:r>
                      <a:r>
                        <a:rPr lang="x-none" sz="12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распределению вариантов в АС для проведения НИКО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Педагогический работник, сопровождающий проведение НИКО в аудитории, проводит инструктаж учащихся о требованиях к проведению НИКО (п.34 Инструкции о порядке проведения НИКО).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Учащиеся проходят авторизацию в АС для проведения НИКО.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существляется выполнение учащимися на компьютере диагностической работы.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едагогические</a:t>
                      </a:r>
                      <a:r>
                        <a:rPr lang="x-none" sz="12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работники принимают листы для рабочих записей и осуществляют контроль отправки выполненной работы.</a:t>
                      </a:r>
                      <a:endParaRPr lang="x-none" sz="12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рганизуется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участников НИКО.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осле проведения НИКО внешний наблюдатель заполняет протокол</a:t>
                      </a:r>
                      <a:r>
                        <a:rPr lang="x-none" sz="12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НИКО.</a:t>
                      </a:r>
                      <a:endParaRPr lang="x-none" sz="12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919116"/>
            <a:ext cx="6571597" cy="1300172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НИКО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0797" y="1819863"/>
            <a:ext cx="5422407" cy="798850"/>
          </a:xfrm>
        </p:spPr>
        <p:txBody>
          <a:bodyPr>
            <a:normAutofit/>
          </a:bodyPr>
          <a:lstStyle/>
          <a:p>
            <a:pPr marL="34290" indent="0" algn="ctr">
              <a:lnSpc>
                <a:spcPct val="150000"/>
              </a:lnSpc>
              <a:buNone/>
            </a:pPr>
            <a:r>
              <a:rPr lang="x-non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протокола проведения НИКО.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73" y="5044071"/>
            <a:ext cx="2172254" cy="1448169"/>
          </a:xfrm>
          <a:prstGeom prst="rect">
            <a:avLst/>
          </a:prstGeom>
        </p:spPr>
      </p:pic>
      <p:pic>
        <p:nvPicPr>
          <p:cNvPr id="8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596044" y="2444771"/>
            <a:ext cx="5951913" cy="2459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e-BY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аполненный протокол необходимо выслать </a:t>
            </a:r>
            <a:r>
              <a:rPr lang="x-none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отсканированном виде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почту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niko@rikc.by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одного дня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следующего за днем проведения исследования.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Заполненный </a:t>
            </a:r>
            <a:r>
              <a:rPr lang="x-none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протокола передается на хранение районному координатору.</a:t>
            </a:r>
          </a:p>
          <a:p>
            <a:pPr marL="34290" indent="0" algn="ctr">
              <a:lnSpc>
                <a:spcPct val="150000"/>
              </a:lnSpc>
              <a:buFont typeface="Corbel" pitchFamily="34" charset="0"/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52" y="2159039"/>
            <a:ext cx="5542897" cy="1016231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096885" y="3442125"/>
            <a:ext cx="4950230" cy="1656695"/>
          </a:xfrm>
          <a:prstGeom prst="rect">
            <a:avLst/>
          </a:prstGeom>
        </p:spPr>
        <p:txBody>
          <a:bodyPr vert="horz" lIns="68580" tIns="34290" rIns="68580" bIns="3429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Республика Беларусь,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УО «Республиканский институт контроля знаний»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220049, г. Минск, ул. Чайковского 7,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телефон: (017) 237-06-66,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факс: (017) 267-85-23,</a:t>
            </a:r>
          </a:p>
          <a:p>
            <a:pPr defTabSz="685800">
              <a:defRPr/>
            </a:pPr>
            <a:r>
              <a:rPr lang="en-US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priem@rikc.by</a:t>
            </a:r>
            <a:endParaRPr lang="ru-RU" sz="3375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defRPr/>
            </a:pPr>
            <a:endParaRPr lang="be-BY" sz="2400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72" y="1045378"/>
            <a:ext cx="1276257" cy="8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проведения </a:t>
            </a:r>
            <a:r>
              <a:rPr lang="x-none" sz="1800" b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 </a:t>
            </a:r>
            <a:r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регламентируется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документом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274210" y="2719029"/>
            <a:ext cx="6198785" cy="2110023"/>
            <a:chOff x="1268083" y="2717821"/>
            <a:chExt cx="6198785" cy="211002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061" y="2717821"/>
              <a:ext cx="2094807" cy="2110023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268083" y="3172668"/>
              <a:ext cx="387325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x-none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Инструкци</a:t>
              </a:r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  <a:r>
                <a:rPr lang="x-none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x-none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x-none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 порядке проведения мероприятия 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x-none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Национальное исследование качества образования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834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59" y="1681393"/>
            <a:ext cx="7066682" cy="994422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x-none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функциональной грамотности </a:t>
            </a: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8659" y="2653371"/>
            <a:ext cx="706668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изучается влияние факторов, обусловливающих уровень функциональной грамотности учащихся, на основе результатов </a:t>
            </a:r>
            <a:r>
              <a:rPr lang="x-none" sz="16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анкетирования 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НИКО</a:t>
            </a:r>
            <a:r>
              <a:rPr lang="x-non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x-non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x-none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проводится с целью получения объективной информации о состоянии системы общего среднего образования для принятия обоснованных управленческих решений в области государственной политики в сфере образования.</a:t>
            </a:r>
            <a:endParaRPr lang="ru-RU" sz="1600" dirty="0"/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 txBox="1">
            <a:spLocks/>
          </p:cNvSpPr>
          <p:nvPr/>
        </p:nvSpPr>
        <p:spPr>
          <a:xfrm>
            <a:off x="1038659" y="3912859"/>
            <a:ext cx="7066682" cy="99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447" y="1995163"/>
            <a:ext cx="6967105" cy="980793"/>
          </a:xfrm>
        </p:spPr>
        <p:txBody>
          <a:bodyPr/>
          <a:lstStyle/>
          <a:p>
            <a:r>
              <a:rPr lang="x-none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УЧАСТНИКИ НИКО</a:t>
            </a:r>
            <a:r>
              <a:rPr lang="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549929"/>
            <a:ext cx="7404653" cy="3028950"/>
          </a:xfrm>
        </p:spPr>
        <p:txBody>
          <a:bodyPr/>
          <a:lstStyle/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x-none" sz="1600" b="1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</a:t>
            </a:r>
            <a:endParaRPr lang="ru" sz="1600" b="1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x-none" sz="16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класса учреждений общего среднего </a:t>
            </a:r>
            <a:r>
              <a:rPr lang="x-none" sz="1600" kern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курса учреждений образования, обеспечивающих освоение программ среднего специального и профессионально-технического </a:t>
            </a:r>
            <a:r>
              <a:rPr lang="x-none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x-none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Законные представители </a:t>
            </a: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несовершеннолетних </a:t>
            </a:r>
            <a:r>
              <a:rPr lang="x-none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учащихся</a:t>
            </a:r>
            <a:endParaRPr lang="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x-none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едагогические работники </a:t>
            </a: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учреждений </a:t>
            </a:r>
            <a:r>
              <a:rPr lang="x-none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en-US" dirty="0"/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4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75" y="1040900"/>
            <a:ext cx="7406640" cy="1017270"/>
          </a:xfrm>
        </p:spPr>
        <p:txBody>
          <a:bodyPr rtlCol="0">
            <a:normAutofit/>
          </a:bodyPr>
          <a:lstStyle/>
          <a:p>
            <a:pPr rtl="0"/>
            <a:r>
              <a:rPr lang="x-none" sz="165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с использованием автоматизированных информационных </a:t>
            </a:r>
            <a:r>
              <a:rPr lang="x-none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813020"/>
              </p:ext>
            </p:extLst>
          </p:nvPr>
        </p:nvGraphicFramePr>
        <p:xfrm>
          <a:off x="811563" y="1815022"/>
          <a:ext cx="7404498" cy="411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249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3702249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438207"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367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" sz="1400" b="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ts val="2800"/>
                        </a:lnSpc>
                        <a:buFont typeface="Wingdings" panose="05000000000000000000" pitchFamily="2" charset="2"/>
                        <a:buNone/>
                      </a:pPr>
                      <a:endParaRPr lang="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860849" y="2420599"/>
            <a:ext cx="1614748" cy="323948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работа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65105" y="2748333"/>
            <a:ext cx="6235" cy="18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588222" y="2939156"/>
            <a:ext cx="2160000" cy="945000"/>
          </a:xfrm>
          <a:prstGeom prst="roundRect">
            <a:avLst/>
          </a:prstGeom>
          <a:solidFill>
            <a:srgbClr val="5679ED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x-none" sz="105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1 (45 минут)</a:t>
            </a:r>
            <a:endParaRPr lang="x-none" sz="105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x-none" sz="9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x-none" sz="9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</a:t>
            </a:r>
            <a:r>
              <a:rPr lang="x-none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9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x-none" sz="9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и </a:t>
            </a:r>
            <a:r>
              <a:rPr lang="x-none" sz="9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</a:t>
            </a:r>
            <a:endParaRPr lang="ru-RU" sz="9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algn="ctr"/>
            <a:r>
              <a:rPr lang="ru-RU" sz="9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x-none" sz="900" i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buFont typeface="Arial" pitchFamily="34" charset="0"/>
              <a:buChar char="•"/>
            </a:pPr>
            <a:r>
              <a:rPr lang="x-none" sz="9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и финансовая</a:t>
            </a:r>
            <a:endParaRPr lang="x-none" sz="9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668222" y="3887941"/>
            <a:ext cx="0" cy="184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860848" y="4076266"/>
            <a:ext cx="1614747" cy="313595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x-non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ерерыв 10 минут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665105" y="4393646"/>
            <a:ext cx="6235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588222" y="4572000"/>
            <a:ext cx="2160000" cy="94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x-none" sz="105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2 (45 минут)</a:t>
            </a:r>
            <a:endParaRPr lang="x-none" sz="105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x-none" sz="9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x-none" sz="9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</a:t>
            </a:r>
            <a:r>
              <a:rPr lang="x-none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9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x-none" sz="9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и </a:t>
            </a:r>
            <a:r>
              <a:rPr lang="x-none" sz="9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</a:t>
            </a:r>
            <a:endParaRPr lang="ru-RU" sz="9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algn="ctr"/>
            <a:r>
              <a:rPr lang="ru-RU" sz="9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x-none" sz="9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x-none" sz="9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и финансовая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93623" y="2702675"/>
            <a:ext cx="2700000" cy="763732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x-non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нкетирование учащихся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93623" y="3704355"/>
            <a:ext cx="2700000" cy="7632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x-non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нкетирование </a:t>
            </a:r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представителей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3624" y="4706035"/>
            <a:ext cx="2700000" cy="792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x-non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нкетирование </a:t>
            </a:r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x-non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(включая представителей администрации УО)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987677"/>
            <a:ext cx="6571597" cy="1300172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НИКО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ВНЕШНИХ НАБЛЮДАТЕЛЕЙ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641" y="2728424"/>
            <a:ext cx="7222719" cy="2886595"/>
          </a:xfrm>
        </p:spPr>
        <p:txBody>
          <a:bodyPr>
            <a:normAutofit/>
          </a:bodyPr>
          <a:lstStyle/>
          <a:p>
            <a:pPr marL="34290" indent="0">
              <a:lnSpc>
                <a:spcPct val="150000"/>
              </a:lnSpc>
              <a:buNone/>
            </a:pPr>
            <a:r>
              <a: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соответствия процедуры проведения НИКО в учреждении образования предъявляемым требованиям.</a:t>
            </a:r>
          </a:p>
          <a:p>
            <a:pPr marL="34290" indent="0">
              <a:lnSpc>
                <a:spcPct val="150000"/>
              </a:lnSpc>
              <a:buNone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Обеспечение высокого уровня организации и проведения НИКО в отобранном учреждении образования.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1128994"/>
            <a:ext cx="6571597" cy="1300172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НИКО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174" y="2429166"/>
            <a:ext cx="7619653" cy="3580936"/>
          </a:xfrm>
        </p:spPr>
        <p:txBody>
          <a:bodyPr>
            <a:normAutofit/>
          </a:bodyPr>
          <a:lstStyle/>
          <a:p>
            <a:pPr marL="34290" indent="0">
              <a:lnSpc>
                <a:spcPct val="150000"/>
              </a:lnSpc>
              <a:buNone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объективности проведения исследования внешним наблюдателям необходимо: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правильность отбора участников тестирования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рисутствовать в аудитории, в которой проводится НИКО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онтролировать соблюдение конфиденциальности </a:t>
            </a: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</a:t>
            </a: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выполнения 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</a:t>
            </a: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ледить </a:t>
            </a: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временного 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корректность ввода шифра учащегося в анкету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1120285"/>
            <a:ext cx="6571597" cy="1300172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НИКО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2621626"/>
            <a:ext cx="7200899" cy="3563043"/>
          </a:xfrm>
        </p:spPr>
        <p:txBody>
          <a:bodyPr>
            <a:normAutofit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сохранности и конфиденциальности всех материалов исследования.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 при каких обстоятельствах НЕ РАЗРЕШАЕТСЯ копировать защищенные/конфиденциальные материалы НИКО.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Видеозапись сессий запрещена.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Настоятельно рекомендуется принять все меры безопасности, чтобы учащиеся не могли сфотографировать материалы при помощи мобильных телефонов или электронных устройств. 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0" y="678047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НИКО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320291"/>
            <a:ext cx="7200899" cy="3964131"/>
          </a:xfrm>
        </p:spPr>
        <p:txBody>
          <a:bodyPr>
            <a:normAutofit fontScale="77500" lnSpcReduction="20000"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моменты:</a:t>
            </a: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AutoNum type="arabicPeriod"/>
            </a:pP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НИКО учащиеся выполняют диагностическую работу и отвечают на вопросы анкеты, педагогические работники учреждений образования и законные представители несовершеннолетних учащихся отвечают на вопросы анкет.</a:t>
            </a: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AutoNum type="arabicPeriod"/>
            </a:pPr>
            <a:r>
              <a:rPr lang="x-none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варианта </a:t>
            </a: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работы для каждого учащегося, отобранного для участия в НИКО, отображается в АС для проведения НИКО </a:t>
            </a:r>
            <a:r>
              <a:rPr lang="x-none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2 календарных дня</a:t>
            </a: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проведения НИКО.</a:t>
            </a: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AutoNum type="arabicPeriod"/>
            </a:pP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проведения НИКО в учреждении образования составляет схему рассадки с учётом распределения вариантов диагностической работы.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а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641_TF55885775" id="{C33D0CBF-F9CA-4A34-9E2D-8151EEE2EF8B}" vid="{3CA81E6F-428E-4031-9363-DE23986DC266}"/>
    </a:ext>
  </a:extLst>
</a:theme>
</file>

<file path=ppt/theme/theme2.xml><?xml version="1.0" encoding="utf-8"?>
<a:theme xmlns:a="http://schemas.openxmlformats.org/drawingml/2006/main" name="Рамка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3_TF00915908" id="{FE2497C7-54A3-462B-8BE8-A57CF90697E1}" vid="{AB9E0C6E-2ECD-41E8-9D0A-ED0D12377CD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Обязанности учащегося и преподавателя</Template>
  <TotalTime>0</TotalTime>
  <Words>932</Words>
  <Application>Microsoft Office PowerPoint</Application>
  <PresentationFormat>Экран (4:3)</PresentationFormat>
  <Paragraphs>128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Corbel</vt:lpstr>
      <vt:lpstr>Rockwell</vt:lpstr>
      <vt:lpstr>Tahoma</vt:lpstr>
      <vt:lpstr>Times New Roman</vt:lpstr>
      <vt:lpstr>Wingdings</vt:lpstr>
      <vt:lpstr>Wingdings 2</vt:lpstr>
      <vt:lpstr>Основа</vt:lpstr>
      <vt:lpstr>Рамка</vt:lpstr>
      <vt:lpstr>Особенности организации и проведения Национального исследования качества образования (НИКО)</vt:lpstr>
      <vt:lpstr>Организация проведения НИКО регламентируется документом</vt:lpstr>
      <vt:lpstr>НИКО – оценка функциональной грамотности учащихся.</vt:lpstr>
      <vt:lpstr>УЧАСТНИКИ НИКО </vt:lpstr>
      <vt:lpstr>НИКО проводится с использованием автоматизированных информационных систем.</vt:lpstr>
      <vt:lpstr>ПРОВЕДЕНИЕ НИКО РОЛЬ ВНЕШНИХ НАБЛЮДАТЕЛЕЙ</vt:lpstr>
      <vt:lpstr>ПРОВЕДЕНИЕ НИКО </vt:lpstr>
      <vt:lpstr>ПРОВЕДЕНИЕ НИКО </vt:lpstr>
      <vt:lpstr> ПРОЦЕДУРА ПРОВЕДЕНИЯ НИКО</vt:lpstr>
      <vt:lpstr>ПРОЦЕДУРА ПРОВЕДЕНИЯ НИКО</vt:lpstr>
      <vt:lpstr>ПРОЦЕДУРА ПРОВЕДЕНИЯ НИКО</vt:lpstr>
      <vt:lpstr>ПРОЦЕДУРА ПРОВЕДЕНИЯ НИКО</vt:lpstr>
      <vt:lpstr>ПРОВЕДЕНИЕ НИКО </vt:lpstr>
      <vt:lpstr>ПОСЛЕ ПРОВЕДЕНИЯ НИКО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2023-10-05T08:14:03Z</dcterms:created>
  <dcterms:modified xsi:type="dcterms:W3CDTF">2023-10-30T11:00:57Z</dcterms:modified>
</cp:coreProperties>
</file>